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5143500" cx="9144000"/>
  <p:notesSz cx="6858000" cy="9144000"/>
  <p:embeddedFontLst>
    <p:embeddedFont>
      <p:font typeface="Roboto"/>
      <p:regular r:id="rId44"/>
      <p:bold r:id="rId45"/>
      <p:italic r:id="rId46"/>
      <p:boldItalic r:id="rId47"/>
    </p:embeddedFont>
    <p:embeddedFont>
      <p:font typeface="Roboto Condensed"/>
      <p:regular r:id="rId48"/>
      <p:bold r:id="rId49"/>
      <p:italic r:id="rId50"/>
      <p:boldItalic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Eduard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Roboto-regular.fntdata"/><Relationship Id="rId43" Type="http://schemas.openxmlformats.org/officeDocument/2006/relationships/slide" Target="slides/slide36.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font" Target="fonts/RobotoCondensed-regular.fntdata"/><Relationship Id="rId47" Type="http://schemas.openxmlformats.org/officeDocument/2006/relationships/font" Target="fonts/Roboto-boldItalic.fntdata"/><Relationship Id="rId49" Type="http://schemas.openxmlformats.org/officeDocument/2006/relationships/font" Target="fonts/RobotoCondensed-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Condensed-boldItalic.fntdata"/><Relationship Id="rId50" Type="http://schemas.openxmlformats.org/officeDocument/2006/relationships/font" Target="fonts/RobotoCondensed-italic.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4.xml"/><Relationship Id="rId55" Type="http://schemas.openxmlformats.org/officeDocument/2006/relationships/font" Target="fonts/OpenSans-boldItalic.fntdata"/><Relationship Id="rId10" Type="http://schemas.openxmlformats.org/officeDocument/2006/relationships/slide" Target="slides/slide3.xml"/><Relationship Id="rId54" Type="http://schemas.openxmlformats.org/officeDocument/2006/relationships/font" Target="fonts/OpenSans-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1-11T19:03:31.930">
    <p:pos x="2790" y="842"/>
    <p:text>Add a slide about layout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cc42118851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1cc42118851_2_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cc4211885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1cc42118851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cc4211885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1cc42118851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cc4211885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1cc42118851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cc4211885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1cc42118851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c61901b6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1c61901b69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cc4211885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1cc42118851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c61901b69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1c61901b694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c61901b69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1c61901b694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c61901b69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1c61901b694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c61901b69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1c61901b694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cc42118851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1cc42118851_2_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fe8c005e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1fe8c005e9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c61901b69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1c61901b694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c9911c5c2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1c9911c5c2d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c61901b69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1c61901b694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c61901b69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1c61901b694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c61901b69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1c61901b694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c61901b69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1c61901b694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c61901b69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1c61901b694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c61901b69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1c61901b694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c61901b69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1c61901b694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cc42118851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1cc42118851_2_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c9911c5c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1c9911c5c2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c61901b69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1c61901b694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c9911c5c2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1c9911c5c2d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cc42118851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1cc42118851_2_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cc42118851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1cc42118851_2_1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cc42118851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1cc42118851_2_1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cc42118851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cc42118851_2_1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cc42118851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1cc42118851_2_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cc42118851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1cc42118851_2_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cc4211885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1cc42118851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cc4211885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1cc42118851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cc4211885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1cc42118851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cc4211885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1cc42118851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rgbClr val="041E42"/>
              </a:buClr>
              <a:buSzPts val="3600"/>
              <a:buFont typeface="Roboto Condensed"/>
              <a:buNone/>
              <a:defRPr b="1" i="0" sz="3600">
                <a:solidFill>
                  <a:srgbClr val="041E42"/>
                </a:solidFill>
                <a:latin typeface="Roboto Condensed"/>
                <a:ea typeface="Roboto Condensed"/>
                <a:cs typeface="Roboto Condensed"/>
                <a:sym typeface="Roboto Condense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5466030" y="2701528"/>
            <a:ext cx="253497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b="1" i="0" sz="1800">
                <a:latin typeface="Roboto Condensed"/>
                <a:ea typeface="Roboto Condensed"/>
                <a:cs typeface="Roboto Condensed"/>
                <a:sym typeface="Roboto Condensed"/>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5"/>
          <p:cNvSpPr txBox="1"/>
          <p:nvPr>
            <p:ph type="title"/>
          </p:nvPr>
        </p:nvSpPr>
        <p:spPr>
          <a:xfrm>
            <a:off x="628650" y="175873"/>
            <a:ext cx="7886700" cy="994172"/>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3300"/>
              <a:buFont typeface="Roboto Condensed"/>
              <a:buNone/>
              <a:defRPr b="1" i="0">
                <a:solidFill>
                  <a:schemeClr val="lt1"/>
                </a:solidFill>
                <a:latin typeface="Roboto Condensed"/>
                <a:ea typeface="Roboto Condensed"/>
                <a:cs typeface="Roboto Condensed"/>
                <a:sym typeface="Roboto Condense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rgbClr val="041E42"/>
              </a:buClr>
              <a:buSzPts val="2100"/>
              <a:buChar char="•"/>
              <a:defRPr b="0" i="0">
                <a:solidFill>
                  <a:srgbClr val="041E42"/>
                </a:solidFill>
                <a:latin typeface="Open Sans"/>
                <a:ea typeface="Open Sans"/>
                <a:cs typeface="Open Sans"/>
                <a:sym typeface="Open Sans"/>
              </a:defRPr>
            </a:lvl1pPr>
            <a:lvl2pPr indent="-342900" lvl="1" marL="914400" algn="l">
              <a:lnSpc>
                <a:spcPct val="90000"/>
              </a:lnSpc>
              <a:spcBef>
                <a:spcPts val="400"/>
              </a:spcBef>
              <a:spcAft>
                <a:spcPts val="0"/>
              </a:spcAft>
              <a:buClr>
                <a:srgbClr val="041E42"/>
              </a:buClr>
              <a:buSzPts val="1800"/>
              <a:buChar char="•"/>
              <a:defRPr b="0" i="0">
                <a:solidFill>
                  <a:srgbClr val="041E42"/>
                </a:solidFill>
                <a:latin typeface="Open Sans"/>
                <a:ea typeface="Open Sans"/>
                <a:cs typeface="Open Sans"/>
                <a:sym typeface="Open Sans"/>
              </a:defRPr>
            </a:lvl2pPr>
            <a:lvl3pPr indent="-323850" lvl="2" marL="1371600" algn="l">
              <a:lnSpc>
                <a:spcPct val="90000"/>
              </a:lnSpc>
              <a:spcBef>
                <a:spcPts val="400"/>
              </a:spcBef>
              <a:spcAft>
                <a:spcPts val="0"/>
              </a:spcAft>
              <a:buClr>
                <a:srgbClr val="041E42"/>
              </a:buClr>
              <a:buSzPts val="1500"/>
              <a:buChar char="•"/>
              <a:defRPr b="0" i="0">
                <a:solidFill>
                  <a:srgbClr val="041E42"/>
                </a:solidFill>
                <a:latin typeface="Open Sans"/>
                <a:ea typeface="Open Sans"/>
                <a:cs typeface="Open Sans"/>
                <a:sym typeface="Open Sans"/>
              </a:defRPr>
            </a:lvl3pPr>
            <a:lvl4pPr indent="-317500" lvl="3" marL="1828800" algn="l">
              <a:lnSpc>
                <a:spcPct val="90000"/>
              </a:lnSpc>
              <a:spcBef>
                <a:spcPts val="400"/>
              </a:spcBef>
              <a:spcAft>
                <a:spcPts val="0"/>
              </a:spcAft>
              <a:buClr>
                <a:srgbClr val="041E42"/>
              </a:buClr>
              <a:buSzPts val="1400"/>
              <a:buChar char="•"/>
              <a:defRPr b="0" i="0">
                <a:solidFill>
                  <a:srgbClr val="041E42"/>
                </a:solidFill>
                <a:latin typeface="Open Sans"/>
                <a:ea typeface="Open Sans"/>
                <a:cs typeface="Open Sans"/>
                <a:sym typeface="Open Sans"/>
              </a:defRPr>
            </a:lvl4pPr>
            <a:lvl5pPr indent="-317500" lvl="4" marL="2286000" algn="l">
              <a:lnSpc>
                <a:spcPct val="90000"/>
              </a:lnSpc>
              <a:spcBef>
                <a:spcPts val="400"/>
              </a:spcBef>
              <a:spcAft>
                <a:spcPts val="0"/>
              </a:spcAft>
              <a:buClr>
                <a:srgbClr val="041E42"/>
              </a:buClr>
              <a:buSzPts val="1400"/>
              <a:buChar char="•"/>
              <a:defRPr b="0" i="0">
                <a:solidFill>
                  <a:srgbClr val="041E42"/>
                </a:solidFill>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6"/>
          <p:cNvSpPr txBox="1"/>
          <p:nvPr>
            <p:ph type="title"/>
          </p:nvPr>
        </p:nvSpPr>
        <p:spPr>
          <a:xfrm>
            <a:off x="628650" y="1671487"/>
            <a:ext cx="7886700" cy="994172"/>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3300"/>
              <a:buFont typeface="Roboto Condensed"/>
              <a:buNone/>
              <a:defRPr b="1" i="0">
                <a:solidFill>
                  <a:schemeClr val="lt1"/>
                </a:solidFill>
                <a:latin typeface="Roboto Condensed"/>
                <a:ea typeface="Roboto Condensed"/>
                <a:cs typeface="Roboto Condensed"/>
                <a:sym typeface="Roboto Condense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7"/>
          <p:cNvSpPr txBox="1"/>
          <p:nvPr>
            <p:ph type="title"/>
          </p:nvPr>
        </p:nvSpPr>
        <p:spPr>
          <a:xfrm>
            <a:off x="628650" y="1"/>
            <a:ext cx="7886700" cy="618711"/>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3300"/>
              <a:buFont typeface="Roboto Condensed"/>
              <a:buNone/>
              <a:defRPr b="1" i="0">
                <a:solidFill>
                  <a:schemeClr val="lt1"/>
                </a:solidFill>
                <a:latin typeface="Roboto Condensed"/>
                <a:ea typeface="Roboto Condensed"/>
                <a:cs typeface="Roboto Condensed"/>
                <a:sym typeface="Roboto Condense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17"/>
          <p:cNvSpPr txBox="1"/>
          <p:nvPr>
            <p:ph idx="1" type="body"/>
          </p:nvPr>
        </p:nvSpPr>
        <p:spPr>
          <a:xfrm>
            <a:off x="628650" y="849796"/>
            <a:ext cx="7886700" cy="3749536"/>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rgbClr val="041E42"/>
              </a:buClr>
              <a:buSzPts val="2100"/>
              <a:buChar char="•"/>
              <a:defRPr b="0" i="0">
                <a:solidFill>
                  <a:srgbClr val="041E42"/>
                </a:solidFill>
                <a:latin typeface="Open Sans"/>
                <a:ea typeface="Open Sans"/>
                <a:cs typeface="Open Sans"/>
                <a:sym typeface="Open Sans"/>
              </a:defRPr>
            </a:lvl1pPr>
            <a:lvl2pPr indent="-342900" lvl="1" marL="914400" algn="l">
              <a:lnSpc>
                <a:spcPct val="90000"/>
              </a:lnSpc>
              <a:spcBef>
                <a:spcPts val="400"/>
              </a:spcBef>
              <a:spcAft>
                <a:spcPts val="0"/>
              </a:spcAft>
              <a:buClr>
                <a:srgbClr val="041E42"/>
              </a:buClr>
              <a:buSzPts val="1800"/>
              <a:buChar char="•"/>
              <a:defRPr b="0" i="0">
                <a:solidFill>
                  <a:srgbClr val="041E42"/>
                </a:solidFill>
                <a:latin typeface="Open Sans"/>
                <a:ea typeface="Open Sans"/>
                <a:cs typeface="Open Sans"/>
                <a:sym typeface="Open Sans"/>
              </a:defRPr>
            </a:lvl2pPr>
            <a:lvl3pPr indent="-323850" lvl="2" marL="1371600" algn="l">
              <a:lnSpc>
                <a:spcPct val="90000"/>
              </a:lnSpc>
              <a:spcBef>
                <a:spcPts val="400"/>
              </a:spcBef>
              <a:spcAft>
                <a:spcPts val="0"/>
              </a:spcAft>
              <a:buClr>
                <a:srgbClr val="041E42"/>
              </a:buClr>
              <a:buSzPts val="1500"/>
              <a:buChar char="•"/>
              <a:defRPr b="0" i="0">
                <a:solidFill>
                  <a:srgbClr val="041E42"/>
                </a:solidFill>
                <a:latin typeface="Open Sans"/>
                <a:ea typeface="Open Sans"/>
                <a:cs typeface="Open Sans"/>
                <a:sym typeface="Open Sans"/>
              </a:defRPr>
            </a:lvl3pPr>
            <a:lvl4pPr indent="-317500" lvl="3" marL="1828800" algn="l">
              <a:lnSpc>
                <a:spcPct val="90000"/>
              </a:lnSpc>
              <a:spcBef>
                <a:spcPts val="400"/>
              </a:spcBef>
              <a:spcAft>
                <a:spcPts val="0"/>
              </a:spcAft>
              <a:buClr>
                <a:srgbClr val="041E42"/>
              </a:buClr>
              <a:buSzPts val="1400"/>
              <a:buChar char="•"/>
              <a:defRPr b="0" i="0">
                <a:solidFill>
                  <a:srgbClr val="041E42"/>
                </a:solidFill>
                <a:latin typeface="Open Sans"/>
                <a:ea typeface="Open Sans"/>
                <a:cs typeface="Open Sans"/>
                <a:sym typeface="Open Sans"/>
              </a:defRPr>
            </a:lvl4pPr>
            <a:lvl5pPr indent="-317500" lvl="4" marL="2286000" algn="l">
              <a:lnSpc>
                <a:spcPct val="90000"/>
              </a:lnSpc>
              <a:spcBef>
                <a:spcPts val="400"/>
              </a:spcBef>
              <a:spcAft>
                <a:spcPts val="0"/>
              </a:spcAft>
              <a:buClr>
                <a:srgbClr val="041E42"/>
              </a:buClr>
              <a:buSzPts val="1400"/>
              <a:buChar char="•"/>
              <a:defRPr b="0" i="0">
                <a:solidFill>
                  <a:srgbClr val="041E42"/>
                </a:solidFill>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3108960" y="13691"/>
            <a:ext cx="5406390" cy="994172"/>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041E42"/>
              </a:buClr>
              <a:buSzPts val="2300"/>
              <a:buFont typeface="Roboto Condensed"/>
              <a:buNone/>
              <a:defRPr b="1" i="0" sz="2300">
                <a:solidFill>
                  <a:srgbClr val="041E42"/>
                </a:solidFill>
                <a:latin typeface="Roboto Condensed"/>
                <a:ea typeface="Roboto Condensed"/>
                <a:cs typeface="Roboto Condensed"/>
                <a:sym typeface="Roboto Condense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8"/>
          <p:cNvSpPr txBox="1"/>
          <p:nvPr>
            <p:ph idx="1"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dk1"/>
              </a:buClr>
              <a:buSzPts val="2100"/>
              <a:buChar char="•"/>
              <a:defRPr>
                <a:latin typeface="Open Sans"/>
                <a:ea typeface="Open Sans"/>
                <a:cs typeface="Open Sans"/>
                <a:sym typeface="Open Sans"/>
              </a:defRPr>
            </a:lvl1pPr>
            <a:lvl2pPr indent="-342900" lvl="1" marL="914400" algn="l">
              <a:lnSpc>
                <a:spcPct val="90000"/>
              </a:lnSpc>
              <a:spcBef>
                <a:spcPts val="400"/>
              </a:spcBef>
              <a:spcAft>
                <a:spcPts val="0"/>
              </a:spcAft>
              <a:buClr>
                <a:schemeClr val="dk1"/>
              </a:buClr>
              <a:buSzPts val="1800"/>
              <a:buChar char="•"/>
              <a:defRPr>
                <a:latin typeface="Open Sans"/>
                <a:ea typeface="Open Sans"/>
                <a:cs typeface="Open Sans"/>
                <a:sym typeface="Open Sans"/>
              </a:defRPr>
            </a:lvl2pPr>
            <a:lvl3pPr indent="-323850" lvl="2" marL="1371600" algn="l">
              <a:lnSpc>
                <a:spcPct val="90000"/>
              </a:lnSpc>
              <a:spcBef>
                <a:spcPts val="400"/>
              </a:spcBef>
              <a:spcAft>
                <a:spcPts val="0"/>
              </a:spcAft>
              <a:buClr>
                <a:schemeClr val="dk1"/>
              </a:buClr>
              <a:buSzPts val="1500"/>
              <a:buChar char="•"/>
              <a:defRPr>
                <a:latin typeface="Open Sans"/>
                <a:ea typeface="Open Sans"/>
                <a:cs typeface="Open Sans"/>
                <a:sym typeface="Open Sans"/>
              </a:defRPr>
            </a:lvl3pPr>
            <a:lvl4pPr indent="-317500" lvl="3" marL="1828800" algn="l">
              <a:lnSpc>
                <a:spcPct val="90000"/>
              </a:lnSpc>
              <a:spcBef>
                <a:spcPts val="400"/>
              </a:spcBef>
              <a:spcAft>
                <a:spcPts val="0"/>
              </a:spcAft>
              <a:buClr>
                <a:schemeClr val="dk1"/>
              </a:buClr>
              <a:buSzPts val="1400"/>
              <a:buChar char="•"/>
              <a:defRPr>
                <a:latin typeface="Open Sans"/>
                <a:ea typeface="Open Sans"/>
                <a:cs typeface="Open Sans"/>
                <a:sym typeface="Open Sans"/>
              </a:defRPr>
            </a:lvl4pPr>
            <a:lvl5pPr indent="-317500" lvl="4" marL="2286000" algn="l">
              <a:lnSpc>
                <a:spcPct val="90000"/>
              </a:lnSpc>
              <a:spcBef>
                <a:spcPts val="400"/>
              </a:spcBef>
              <a:spcAft>
                <a:spcPts val="0"/>
              </a:spcAft>
              <a:buClr>
                <a:schemeClr val="dk1"/>
              </a:buClr>
              <a:buSzPts val="1400"/>
              <a:buChar char="•"/>
              <a:defRPr>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80" name="Google Shape;80;p18"/>
          <p:cNvCxnSpPr/>
          <p:nvPr/>
        </p:nvCxnSpPr>
        <p:spPr>
          <a:xfrm>
            <a:off x="3299460" y="922020"/>
            <a:ext cx="5486400" cy="0"/>
          </a:xfrm>
          <a:prstGeom prst="straightConnector1">
            <a:avLst/>
          </a:prstGeom>
          <a:noFill/>
          <a:ln cap="flat" cmpd="sng" w="25400">
            <a:solidFill>
              <a:schemeClr val="accent2"/>
            </a:solidFill>
            <a:prstDash val="solid"/>
            <a:miter lim="8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19"/>
          <p:cNvSpPr txBox="1"/>
          <p:nvPr>
            <p:ph type="title"/>
          </p:nvPr>
        </p:nvSpPr>
        <p:spPr>
          <a:xfrm>
            <a:off x="2035036" y="13691"/>
            <a:ext cx="6554857" cy="994172"/>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041E42"/>
              </a:buClr>
              <a:buSzPts val="2300"/>
              <a:buFont typeface="Roboto Condensed"/>
              <a:buNone/>
              <a:defRPr b="1" i="0" sz="2300">
                <a:solidFill>
                  <a:srgbClr val="041E42"/>
                </a:solidFill>
                <a:latin typeface="Roboto Condensed"/>
                <a:ea typeface="Roboto Condensed"/>
                <a:cs typeface="Roboto Condensed"/>
                <a:sym typeface="Roboto Condense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9"/>
          <p:cNvSpPr txBox="1"/>
          <p:nvPr>
            <p:ph idx="1" type="body"/>
          </p:nvPr>
        </p:nvSpPr>
        <p:spPr>
          <a:xfrm>
            <a:off x="2035036" y="1369219"/>
            <a:ext cx="6554857" cy="3263504"/>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dk1"/>
              </a:buClr>
              <a:buSzPts val="2100"/>
              <a:buChar char="•"/>
              <a:defRPr>
                <a:latin typeface="Open Sans"/>
                <a:ea typeface="Open Sans"/>
                <a:cs typeface="Open Sans"/>
                <a:sym typeface="Open Sans"/>
              </a:defRPr>
            </a:lvl1pPr>
            <a:lvl2pPr indent="-342900" lvl="1" marL="914400" algn="l">
              <a:lnSpc>
                <a:spcPct val="90000"/>
              </a:lnSpc>
              <a:spcBef>
                <a:spcPts val="400"/>
              </a:spcBef>
              <a:spcAft>
                <a:spcPts val="0"/>
              </a:spcAft>
              <a:buClr>
                <a:schemeClr val="dk1"/>
              </a:buClr>
              <a:buSzPts val="1800"/>
              <a:buChar char="•"/>
              <a:defRPr>
                <a:latin typeface="Open Sans"/>
                <a:ea typeface="Open Sans"/>
                <a:cs typeface="Open Sans"/>
                <a:sym typeface="Open Sans"/>
              </a:defRPr>
            </a:lvl2pPr>
            <a:lvl3pPr indent="-323850" lvl="2" marL="1371600" algn="l">
              <a:lnSpc>
                <a:spcPct val="90000"/>
              </a:lnSpc>
              <a:spcBef>
                <a:spcPts val="400"/>
              </a:spcBef>
              <a:spcAft>
                <a:spcPts val="0"/>
              </a:spcAft>
              <a:buClr>
                <a:schemeClr val="dk1"/>
              </a:buClr>
              <a:buSzPts val="1500"/>
              <a:buChar char="•"/>
              <a:defRPr>
                <a:latin typeface="Open Sans"/>
                <a:ea typeface="Open Sans"/>
                <a:cs typeface="Open Sans"/>
                <a:sym typeface="Open Sans"/>
              </a:defRPr>
            </a:lvl3pPr>
            <a:lvl4pPr indent="-317500" lvl="3" marL="1828800" algn="l">
              <a:lnSpc>
                <a:spcPct val="90000"/>
              </a:lnSpc>
              <a:spcBef>
                <a:spcPts val="400"/>
              </a:spcBef>
              <a:spcAft>
                <a:spcPts val="0"/>
              </a:spcAft>
              <a:buClr>
                <a:schemeClr val="dk1"/>
              </a:buClr>
              <a:buSzPts val="1400"/>
              <a:buChar char="•"/>
              <a:defRPr>
                <a:latin typeface="Open Sans"/>
                <a:ea typeface="Open Sans"/>
                <a:cs typeface="Open Sans"/>
                <a:sym typeface="Open Sans"/>
              </a:defRPr>
            </a:lvl4pPr>
            <a:lvl5pPr indent="-317500" lvl="4" marL="2286000" algn="l">
              <a:lnSpc>
                <a:spcPct val="90000"/>
              </a:lnSpc>
              <a:spcBef>
                <a:spcPts val="400"/>
              </a:spcBef>
              <a:spcAft>
                <a:spcPts val="0"/>
              </a:spcAft>
              <a:buClr>
                <a:schemeClr val="dk1"/>
              </a:buClr>
              <a:buSzPts val="1400"/>
              <a:buChar char="•"/>
              <a:defRPr>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 name="Google Shape;84;p19"/>
          <p:cNvSpPr txBox="1"/>
          <p:nvPr>
            <p:ph idx="11" type="ftr"/>
          </p:nvPr>
        </p:nvSpPr>
        <p:spPr>
          <a:xfrm>
            <a:off x="2035036" y="4767263"/>
            <a:ext cx="4450247"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cxnSp>
        <p:nvCxnSpPr>
          <p:cNvPr id="85" name="Google Shape;85;p19"/>
          <p:cNvCxnSpPr/>
          <p:nvPr/>
        </p:nvCxnSpPr>
        <p:spPr>
          <a:xfrm>
            <a:off x="2035036" y="929474"/>
            <a:ext cx="6554857" cy="0"/>
          </a:xfrm>
          <a:prstGeom prst="straightConnector1">
            <a:avLst/>
          </a:prstGeom>
          <a:noFill/>
          <a:ln cap="flat" cmpd="sng" w="25400">
            <a:solidFill>
              <a:schemeClr val="accent2"/>
            </a:solidFill>
            <a:prstDash val="solid"/>
            <a:miter lim="800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0"/>
          <p:cNvSpPr txBox="1"/>
          <p:nvPr/>
        </p:nvSpPr>
        <p:spPr>
          <a:xfrm>
            <a:off x="3238500" y="1867711"/>
            <a:ext cx="5280660" cy="704039"/>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i="0" lang="en" sz="4100">
                <a:solidFill>
                  <a:schemeClr val="lt1"/>
                </a:solidFill>
                <a:latin typeface="Roboto Condensed"/>
                <a:ea typeface="Roboto Condensed"/>
                <a:cs typeface="Roboto Condensed"/>
                <a:sym typeface="Roboto Condensed"/>
              </a:rPr>
              <a:t>Appendix</a:t>
            </a:r>
            <a:endParaRPr sz="11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21"/>
          <p:cNvSpPr txBox="1"/>
          <p:nvPr/>
        </p:nvSpPr>
        <p:spPr>
          <a:xfrm>
            <a:off x="2834331" y="602392"/>
            <a:ext cx="3475338" cy="70403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4100">
                <a:solidFill>
                  <a:schemeClr val="lt1"/>
                </a:solidFill>
                <a:latin typeface="Roboto Condensed"/>
                <a:ea typeface="Roboto Condensed"/>
                <a:cs typeface="Roboto Condensed"/>
                <a:sym typeface="Roboto Condensed"/>
              </a:rPr>
              <a:t>Thank You!</a:t>
            </a:r>
            <a:endParaRPr sz="1100"/>
          </a:p>
        </p:txBody>
      </p:sp>
      <p:cxnSp>
        <p:nvCxnSpPr>
          <p:cNvPr id="90" name="Google Shape;90;p21"/>
          <p:cNvCxnSpPr/>
          <p:nvPr/>
        </p:nvCxnSpPr>
        <p:spPr>
          <a:xfrm>
            <a:off x="2477530" y="1306726"/>
            <a:ext cx="4188941" cy="0"/>
          </a:xfrm>
          <a:prstGeom prst="straightConnector1">
            <a:avLst/>
          </a:prstGeom>
          <a:noFill/>
          <a:ln cap="flat" cmpd="sng" w="47625">
            <a:solidFill>
              <a:schemeClr val="accent2"/>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1" name="Shape 91"/>
        <p:cNvGrpSpPr/>
        <p:nvPr/>
      </p:nvGrpSpPr>
      <p:grpSpPr>
        <a:xfrm>
          <a:off x="0" y="0"/>
          <a:ext cx="0" cy="0"/>
          <a:chOff x="0" y="0"/>
          <a:chExt cx="0" cy="0"/>
        </a:xfrm>
      </p:grpSpPr>
      <p:sp>
        <p:nvSpPr>
          <p:cNvPr id="92" name="Google Shape;92;p22"/>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3" name="Google Shape;93;p22"/>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94" name="Google Shape;94;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7" name="Shape 97"/>
        <p:cNvGrpSpPr/>
        <p:nvPr/>
      </p:nvGrpSpPr>
      <p:grpSpPr>
        <a:xfrm>
          <a:off x="0" y="0"/>
          <a:ext cx="0" cy="0"/>
          <a:chOff x="0" y="0"/>
          <a:chExt cx="0" cy="0"/>
        </a:xfrm>
      </p:grpSpPr>
      <p:sp>
        <p:nvSpPr>
          <p:cNvPr id="98" name="Google Shape;98;p23"/>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9" name="Google Shape;99;p23"/>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0" name="Google Shape;100;p23"/>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23"/>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2" name="Google Shape;102;p23"/>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6" name="Shape 106"/>
        <p:cNvGrpSpPr/>
        <p:nvPr/>
      </p:nvGrpSpPr>
      <p:grpSpPr>
        <a:xfrm>
          <a:off x="0" y="0"/>
          <a:ext cx="0" cy="0"/>
          <a:chOff x="0" y="0"/>
          <a:chExt cx="0" cy="0"/>
        </a:xfrm>
      </p:grpSpPr>
      <p:sp>
        <p:nvSpPr>
          <p:cNvPr id="107" name="Google Shape;107;p2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4"/>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9" name="Google Shape;109;p24"/>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3" name="Shape 113"/>
        <p:cNvGrpSpPr/>
        <p:nvPr/>
      </p:nvGrpSpPr>
      <p:grpSpPr>
        <a:xfrm>
          <a:off x="0" y="0"/>
          <a:ext cx="0" cy="0"/>
          <a:chOff x="0" y="0"/>
          <a:chExt cx="0" cy="0"/>
        </a:xfrm>
      </p:grpSpPr>
      <p:sp>
        <p:nvSpPr>
          <p:cNvPr id="114" name="Google Shape;114;p25"/>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5"/>
          <p:cNvSpPr/>
          <p:nvPr>
            <p:ph idx="2" type="pic"/>
          </p:nvPr>
        </p:nvSpPr>
        <p:spPr>
          <a:xfrm>
            <a:off x="3887391" y="740569"/>
            <a:ext cx="4629150" cy="3655219"/>
          </a:xfrm>
          <a:prstGeom prst="rect">
            <a:avLst/>
          </a:prstGeom>
          <a:noFill/>
          <a:ln>
            <a:noFill/>
          </a:ln>
        </p:spPr>
      </p:sp>
      <p:sp>
        <p:nvSpPr>
          <p:cNvPr id="116" name="Google Shape;116;p25"/>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7" name="Google Shape;117;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0" name="Shape 120"/>
        <p:cNvGrpSpPr/>
        <p:nvPr/>
      </p:nvGrpSpPr>
      <p:grpSpPr>
        <a:xfrm>
          <a:off x="0" y="0"/>
          <a:ext cx="0" cy="0"/>
          <a:chOff x="0" y="0"/>
          <a:chExt cx="0" cy="0"/>
        </a:xfrm>
      </p:grpSpPr>
      <p:sp>
        <p:nvSpPr>
          <p:cNvPr id="121" name="Google Shape;121;p2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2" name="Google Shape;122;p26"/>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 name="Shape 126"/>
        <p:cNvGrpSpPr/>
        <p:nvPr/>
      </p:nvGrpSpPr>
      <p:grpSpPr>
        <a:xfrm>
          <a:off x="0" y="0"/>
          <a:ext cx="0" cy="0"/>
          <a:chOff x="0" y="0"/>
          <a:chExt cx="0" cy="0"/>
        </a:xfrm>
      </p:grpSpPr>
      <p:sp>
        <p:nvSpPr>
          <p:cNvPr id="127" name="Google Shape;127;p27"/>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8" name="Google Shape;128;p27"/>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9" name="Google Shape;129;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0" name="Google Shape;130;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2.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comments" Target="../comments/comment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hyperlink" Target="https://dash.plotly.com/" TargetMode="External"/><Relationship Id="rId4" Type="http://schemas.openxmlformats.org/officeDocument/2006/relationships/hyperlink" Target="https://plotly.com/python/" TargetMode="External"/><Relationship Id="rId5" Type="http://schemas.openxmlformats.org/officeDocument/2006/relationships/hyperlink" Target="https://pandas.pydata.org/doc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hyperlink" Target="https://www.utep.edu/hunt-institute/newsletter/subscribe.html" TargetMode="External"/><Relationship Id="rId4" Type="http://schemas.openxmlformats.org/officeDocument/2006/relationships/hyperlink" Target="https://www.utep.edu/hunt-institute/newsletter/index.html" TargetMode="External"/><Relationship Id="rId5" Type="http://schemas.openxmlformats.org/officeDocument/2006/relationships/hyperlink" Target="mailto:huntinstitute@utep.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8"/>
          <p:cNvSpPr txBox="1"/>
          <p:nvPr>
            <p:ph type="ctrTitle"/>
          </p:nvPr>
        </p:nvSpPr>
        <p:spPr>
          <a:xfrm>
            <a:off x="1030184" y="1155897"/>
            <a:ext cx="7083632" cy="17907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041E42"/>
              </a:buClr>
              <a:buSzPts val="3500"/>
              <a:buFont typeface="Roboto Condensed"/>
              <a:buNone/>
            </a:pPr>
            <a:r>
              <a:rPr lang="en" sz="3500"/>
              <a:t>Python Dash</a:t>
            </a:r>
            <a:endParaRPr/>
          </a:p>
        </p:txBody>
      </p:sp>
      <p:sp>
        <p:nvSpPr>
          <p:cNvPr id="137" name="Google Shape;137;p28"/>
          <p:cNvSpPr txBox="1"/>
          <p:nvPr>
            <p:ph idx="1" type="subTitle"/>
          </p:nvPr>
        </p:nvSpPr>
        <p:spPr>
          <a:xfrm>
            <a:off x="3639788" y="3047893"/>
            <a:ext cx="1864425" cy="371847"/>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rgbClr val="B1B3B3"/>
              </a:buClr>
              <a:buSzPts val="1800"/>
              <a:buNone/>
            </a:pPr>
            <a:r>
              <a:rPr lang="en">
                <a:solidFill>
                  <a:srgbClr val="B1B3B3"/>
                </a:solidFill>
              </a:rPr>
              <a:t>January,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628650" y="1671487"/>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Pandas and Plotly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8"/>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Plotly</a:t>
            </a:r>
            <a:endParaRPr/>
          </a:p>
        </p:txBody>
      </p:sp>
      <p:sp>
        <p:nvSpPr>
          <p:cNvPr id="219" name="Google Shape;219;p38"/>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0" name="Google Shape;220;p3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Plotly is an open-source interactive graphing library. It makes use of Dataframes to display information through visual representations. </a:t>
            </a:r>
            <a:endParaRPr/>
          </a:p>
        </p:txBody>
      </p:sp>
      <p:pic>
        <p:nvPicPr>
          <p:cNvPr id="221" name="Google Shape;221;p38"/>
          <p:cNvPicPr preferRelativeResize="0"/>
          <p:nvPr/>
        </p:nvPicPr>
        <p:blipFill>
          <a:blip r:embed="rId3">
            <a:alphaModFix/>
          </a:blip>
          <a:stretch>
            <a:fillRect/>
          </a:stretch>
        </p:blipFill>
        <p:spPr>
          <a:xfrm>
            <a:off x="1722200" y="2244950"/>
            <a:ext cx="5233100" cy="2387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Plotly Figures</a:t>
            </a:r>
            <a:endParaRPr/>
          </a:p>
        </p:txBody>
      </p:sp>
      <p:sp>
        <p:nvSpPr>
          <p:cNvPr id="227" name="Google Shape;227;p39"/>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228" name="Google Shape;228;p39"/>
          <p:cNvPicPr preferRelativeResize="0"/>
          <p:nvPr/>
        </p:nvPicPr>
        <p:blipFill>
          <a:blip r:embed="rId3">
            <a:alphaModFix/>
          </a:blip>
          <a:stretch>
            <a:fillRect/>
          </a:stretch>
        </p:blipFill>
        <p:spPr>
          <a:xfrm>
            <a:off x="152400" y="1322473"/>
            <a:ext cx="3952875" cy="1990725"/>
          </a:xfrm>
          <a:prstGeom prst="rect">
            <a:avLst/>
          </a:prstGeom>
          <a:noFill/>
          <a:ln>
            <a:noFill/>
          </a:ln>
        </p:spPr>
      </p:pic>
      <p:pic>
        <p:nvPicPr>
          <p:cNvPr id="229" name="Google Shape;229;p39"/>
          <p:cNvPicPr preferRelativeResize="0"/>
          <p:nvPr/>
        </p:nvPicPr>
        <p:blipFill>
          <a:blip r:embed="rId4">
            <a:alphaModFix/>
          </a:blip>
          <a:stretch>
            <a:fillRect/>
          </a:stretch>
        </p:blipFill>
        <p:spPr>
          <a:xfrm>
            <a:off x="4257675" y="1322473"/>
            <a:ext cx="4733925" cy="251279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0"/>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Plotly Figures and Dataframes</a:t>
            </a:r>
            <a:endParaRPr/>
          </a:p>
        </p:txBody>
      </p:sp>
      <p:sp>
        <p:nvSpPr>
          <p:cNvPr id="235" name="Google Shape;235;p40"/>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236" name="Google Shape;236;p40"/>
          <p:cNvPicPr preferRelativeResize="0"/>
          <p:nvPr/>
        </p:nvPicPr>
        <p:blipFill>
          <a:blip r:embed="rId3">
            <a:alphaModFix/>
          </a:blip>
          <a:stretch>
            <a:fillRect/>
          </a:stretch>
        </p:blipFill>
        <p:spPr>
          <a:xfrm>
            <a:off x="152400" y="1322473"/>
            <a:ext cx="4152900" cy="2152650"/>
          </a:xfrm>
          <a:prstGeom prst="rect">
            <a:avLst/>
          </a:prstGeom>
          <a:noFill/>
          <a:ln>
            <a:noFill/>
          </a:ln>
        </p:spPr>
      </p:pic>
      <p:pic>
        <p:nvPicPr>
          <p:cNvPr id="237" name="Google Shape;237;p40"/>
          <p:cNvPicPr preferRelativeResize="0"/>
          <p:nvPr/>
        </p:nvPicPr>
        <p:blipFill>
          <a:blip r:embed="rId4">
            <a:alphaModFix/>
          </a:blip>
          <a:stretch>
            <a:fillRect/>
          </a:stretch>
        </p:blipFill>
        <p:spPr>
          <a:xfrm>
            <a:off x="4457700" y="1322473"/>
            <a:ext cx="4533900" cy="255493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1"/>
          <p:cNvSpPr txBox="1"/>
          <p:nvPr>
            <p:ph type="title"/>
          </p:nvPr>
        </p:nvSpPr>
        <p:spPr>
          <a:xfrm>
            <a:off x="628650" y="1671487"/>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2"/>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Dash Overview</a:t>
            </a:r>
            <a:endParaRPr/>
          </a:p>
        </p:txBody>
      </p:sp>
      <p:sp>
        <p:nvSpPr>
          <p:cNvPr id="248" name="Google Shape;248;p42"/>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9" name="Google Shape;249;p4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Dash is an open source framework that allows developers to build web data visualization apps. It takes advantage of Pandas and Plotly to display figures using a layer of HTML within Python. </a:t>
            </a:r>
            <a:endParaRPr/>
          </a:p>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rPr lang="en"/>
              <a:t>Having some HTML knowledge comes handy when learning Dash, although this skill can also be acquired along the way.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3"/>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Bootstrap</a:t>
            </a:r>
            <a:endParaRPr/>
          </a:p>
        </p:txBody>
      </p:sp>
      <p:sp>
        <p:nvSpPr>
          <p:cNvPr id="255" name="Google Shape;255;p43"/>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6" name="Google Shape;256;p4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Bootstrap is a free and open-source CSS framework that contains templates for multiple JavaScript and HTML components. </a:t>
            </a:r>
            <a:endParaRPr/>
          </a:p>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rPr lang="en"/>
              <a:t>Overall, it helps us give life to our web applications in an easier way. </a:t>
            </a:r>
            <a:endParaRPr/>
          </a:p>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rPr lang="en"/>
              <a:t>Luckily, Bootstrap is available within Dash. </a:t>
            </a:r>
            <a:endParaRPr/>
          </a:p>
          <a:p>
            <a:pPr indent="-38100" lvl="0" marL="177800" rtl="0" algn="l">
              <a:lnSpc>
                <a:spcPct val="90000"/>
              </a:lnSpc>
              <a:spcBef>
                <a:spcPts val="0"/>
              </a:spcBef>
              <a:spcAft>
                <a:spcPts val="0"/>
              </a:spcAft>
              <a:buClr>
                <a:srgbClr val="041E42"/>
              </a:buClr>
              <a:buSzPts val="21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4"/>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Grid Layout</a:t>
            </a:r>
            <a:endParaRPr/>
          </a:p>
        </p:txBody>
      </p:sp>
      <p:sp>
        <p:nvSpPr>
          <p:cNvPr id="262" name="Google Shape;262;p44"/>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3" name="Google Shape;263;p4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CSS </a:t>
            </a:r>
            <a:r>
              <a:rPr lang="en"/>
              <a:t>offers</a:t>
            </a:r>
            <a:r>
              <a:rPr lang="en"/>
              <a:t> a grid layout with Rows and Columns, which makes arranging elements inside our app more intuitive. </a:t>
            </a:r>
            <a:endParaRPr/>
          </a:p>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t/>
            </a:r>
            <a:endParaRPr/>
          </a:p>
        </p:txBody>
      </p:sp>
      <p:pic>
        <p:nvPicPr>
          <p:cNvPr id="264" name="Google Shape;264;p44"/>
          <p:cNvPicPr preferRelativeResize="0"/>
          <p:nvPr/>
        </p:nvPicPr>
        <p:blipFill>
          <a:blip r:embed="rId3">
            <a:alphaModFix/>
          </a:blip>
          <a:stretch>
            <a:fillRect/>
          </a:stretch>
        </p:blipFill>
        <p:spPr>
          <a:xfrm>
            <a:off x="1895425" y="1996900"/>
            <a:ext cx="4661852" cy="3108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5"/>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Divs, Rows, and Columns </a:t>
            </a:r>
            <a:endParaRPr/>
          </a:p>
        </p:txBody>
      </p:sp>
      <p:sp>
        <p:nvSpPr>
          <p:cNvPr id="270" name="Google Shape;270;p45"/>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1" name="Google Shape;271;p4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b="1" lang="en"/>
              <a:t>Div</a:t>
            </a:r>
            <a:r>
              <a:rPr lang="en"/>
              <a:t>: Simply a container that defines a section within the web app. Any type of content can be put inside a Div, and Divs may be put inside Divs to better arrange or style that particular section. </a:t>
            </a:r>
            <a:endParaRPr/>
          </a:p>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rPr lang="en"/>
              <a:t>Rows, columns, and divs are used collectively to style our layout grid. </a:t>
            </a:r>
            <a:endParaRPr/>
          </a:p>
          <a:p>
            <a:pPr indent="-38100" lvl="0" marL="177800" rtl="0" algn="l">
              <a:lnSpc>
                <a:spcPct val="90000"/>
              </a:lnSpc>
              <a:spcBef>
                <a:spcPts val="0"/>
              </a:spcBef>
              <a:spcAft>
                <a:spcPts val="0"/>
              </a:spcAft>
              <a:buClr>
                <a:srgbClr val="041E42"/>
              </a:buClr>
              <a:buSzPts val="21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6"/>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Dash Syntax </a:t>
            </a:r>
            <a:endParaRPr/>
          </a:p>
        </p:txBody>
      </p:sp>
      <p:sp>
        <p:nvSpPr>
          <p:cNvPr id="277" name="Google Shape;277;p46"/>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8" name="Google Shape;278;p46"/>
          <p:cNvSpPr txBox="1"/>
          <p:nvPr/>
        </p:nvSpPr>
        <p:spPr>
          <a:xfrm>
            <a:off x="290963" y="2312238"/>
            <a:ext cx="30654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pen Sans"/>
                <a:ea typeface="Open Sans"/>
                <a:cs typeface="Open Sans"/>
                <a:sym typeface="Open Sans"/>
              </a:rPr>
              <a:t>All dash components must be placed inside a layout variable.  </a:t>
            </a:r>
            <a:endParaRPr sz="1900">
              <a:latin typeface="Open Sans"/>
              <a:ea typeface="Open Sans"/>
              <a:cs typeface="Open Sans"/>
              <a:sym typeface="Open Sans"/>
            </a:endParaRPr>
          </a:p>
        </p:txBody>
      </p:sp>
      <p:pic>
        <p:nvPicPr>
          <p:cNvPr id="279" name="Google Shape;279;p46"/>
          <p:cNvPicPr preferRelativeResize="0"/>
          <p:nvPr/>
        </p:nvPicPr>
        <p:blipFill>
          <a:blip r:embed="rId3">
            <a:alphaModFix/>
          </a:blip>
          <a:stretch>
            <a:fillRect/>
          </a:stretch>
        </p:blipFill>
        <p:spPr>
          <a:xfrm>
            <a:off x="3539013" y="1170073"/>
            <a:ext cx="4917102" cy="3236574"/>
          </a:xfrm>
          <a:prstGeom prst="rect">
            <a:avLst/>
          </a:prstGeom>
          <a:noFill/>
          <a:ln>
            <a:noFill/>
          </a:ln>
        </p:spPr>
      </p:pic>
      <p:sp>
        <p:nvSpPr>
          <p:cNvPr id="280" name="Google Shape;280;p46"/>
          <p:cNvSpPr/>
          <p:nvPr/>
        </p:nvSpPr>
        <p:spPr>
          <a:xfrm>
            <a:off x="2980225" y="1170075"/>
            <a:ext cx="491700" cy="34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9"/>
          <p:cNvSpPr/>
          <p:nvPr/>
        </p:nvSpPr>
        <p:spPr>
          <a:xfrm>
            <a:off x="1616527" y="2150578"/>
            <a:ext cx="5906762" cy="380408"/>
          </a:xfrm>
          <a:prstGeom prst="rect">
            <a:avLst/>
          </a:prstGeom>
          <a:solidFill>
            <a:srgbClr val="031E4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3" name="Google Shape;143;p29"/>
          <p:cNvSpPr txBox="1"/>
          <p:nvPr>
            <p:ph type="title"/>
          </p:nvPr>
        </p:nvSpPr>
        <p:spPr>
          <a:xfrm>
            <a:off x="628650" y="175873"/>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4100"/>
              <a:buFont typeface="Roboto Condensed"/>
              <a:buNone/>
            </a:pPr>
            <a:r>
              <a:rPr b="1" lang="en" sz="4100">
                <a:latin typeface="Roboto Condensed"/>
                <a:ea typeface="Roboto Condensed"/>
                <a:cs typeface="Roboto Condensed"/>
                <a:sym typeface="Roboto Condensed"/>
              </a:rPr>
              <a:t>Outline</a:t>
            </a:r>
            <a:endParaRPr/>
          </a:p>
        </p:txBody>
      </p:sp>
      <p:sp>
        <p:nvSpPr>
          <p:cNvPr id="144" name="Google Shape;144;p29"/>
          <p:cNvSpPr/>
          <p:nvPr/>
        </p:nvSpPr>
        <p:spPr>
          <a:xfrm>
            <a:off x="1616528" y="1606139"/>
            <a:ext cx="5906762" cy="380408"/>
          </a:xfrm>
          <a:prstGeom prst="rect">
            <a:avLst/>
          </a:prstGeom>
          <a:solidFill>
            <a:srgbClr val="031E4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5" name="Google Shape;145;p29"/>
          <p:cNvSpPr/>
          <p:nvPr/>
        </p:nvSpPr>
        <p:spPr>
          <a:xfrm>
            <a:off x="1616528" y="2695018"/>
            <a:ext cx="5906762" cy="380408"/>
          </a:xfrm>
          <a:prstGeom prst="rect">
            <a:avLst/>
          </a:prstGeom>
          <a:solidFill>
            <a:srgbClr val="031E4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6" name="Google Shape;146;p29"/>
          <p:cNvSpPr/>
          <p:nvPr/>
        </p:nvSpPr>
        <p:spPr>
          <a:xfrm>
            <a:off x="1616528" y="3239457"/>
            <a:ext cx="5906762" cy="380407"/>
          </a:xfrm>
          <a:prstGeom prst="rect">
            <a:avLst/>
          </a:prstGeom>
          <a:solidFill>
            <a:srgbClr val="031E4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7" name="Google Shape;147;p29"/>
          <p:cNvSpPr txBox="1"/>
          <p:nvPr/>
        </p:nvSpPr>
        <p:spPr>
          <a:xfrm>
            <a:off x="2966740" y="1641887"/>
            <a:ext cx="3206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1400" u="none" cap="none" strike="noStrike">
                <a:solidFill>
                  <a:schemeClr val="lt1"/>
                </a:solidFill>
                <a:latin typeface="Roboto"/>
                <a:ea typeface="Roboto"/>
                <a:cs typeface="Roboto"/>
                <a:sym typeface="Roboto"/>
              </a:rPr>
              <a:t>1 </a:t>
            </a:r>
            <a:r>
              <a:rPr b="1" lang="en">
                <a:solidFill>
                  <a:schemeClr val="lt1"/>
                </a:solidFill>
                <a:latin typeface="Roboto"/>
                <a:ea typeface="Roboto"/>
                <a:cs typeface="Roboto"/>
                <a:sym typeface="Roboto"/>
              </a:rPr>
              <a:t>Pandas Overview</a:t>
            </a:r>
            <a:endParaRPr sz="1100"/>
          </a:p>
        </p:txBody>
      </p:sp>
      <p:sp>
        <p:nvSpPr>
          <p:cNvPr id="148" name="Google Shape;148;p29"/>
          <p:cNvSpPr txBox="1"/>
          <p:nvPr/>
        </p:nvSpPr>
        <p:spPr>
          <a:xfrm>
            <a:off x="2966740" y="2748124"/>
            <a:ext cx="3206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1400" u="none" cap="none" strike="noStrike">
                <a:solidFill>
                  <a:schemeClr val="lt1"/>
                </a:solidFill>
                <a:latin typeface="Roboto"/>
                <a:ea typeface="Roboto"/>
                <a:cs typeface="Roboto"/>
                <a:sym typeface="Roboto"/>
              </a:rPr>
              <a:t>3 </a:t>
            </a:r>
            <a:r>
              <a:rPr b="1" lang="en">
                <a:solidFill>
                  <a:schemeClr val="lt1"/>
                </a:solidFill>
                <a:latin typeface="Roboto"/>
                <a:ea typeface="Roboto"/>
                <a:cs typeface="Roboto"/>
                <a:sym typeface="Roboto"/>
              </a:rPr>
              <a:t>Dash</a:t>
            </a:r>
            <a:endParaRPr sz="1100"/>
          </a:p>
        </p:txBody>
      </p:sp>
      <p:sp>
        <p:nvSpPr>
          <p:cNvPr id="149" name="Google Shape;149;p29"/>
          <p:cNvSpPr txBox="1"/>
          <p:nvPr/>
        </p:nvSpPr>
        <p:spPr>
          <a:xfrm>
            <a:off x="2966740" y="3291161"/>
            <a:ext cx="3206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1400" u="none" cap="none" strike="noStrike">
                <a:solidFill>
                  <a:schemeClr val="lt1"/>
                </a:solidFill>
                <a:latin typeface="Roboto"/>
                <a:ea typeface="Roboto"/>
                <a:cs typeface="Roboto"/>
                <a:sym typeface="Roboto"/>
              </a:rPr>
              <a:t>4 </a:t>
            </a:r>
            <a:r>
              <a:rPr b="1" lang="en">
                <a:solidFill>
                  <a:schemeClr val="lt1"/>
                </a:solidFill>
                <a:latin typeface="Roboto"/>
                <a:ea typeface="Roboto"/>
                <a:cs typeface="Roboto"/>
                <a:sym typeface="Roboto"/>
              </a:rPr>
              <a:t>Dash Callbacks</a:t>
            </a:r>
            <a:endParaRPr sz="1100"/>
          </a:p>
        </p:txBody>
      </p:sp>
      <p:sp>
        <p:nvSpPr>
          <p:cNvPr id="150" name="Google Shape;150;p29"/>
          <p:cNvSpPr txBox="1"/>
          <p:nvPr/>
        </p:nvSpPr>
        <p:spPr>
          <a:xfrm>
            <a:off x="2968832" y="3835601"/>
            <a:ext cx="3206337" cy="27699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1400" u="none" cap="none" strike="noStrike">
                <a:solidFill>
                  <a:schemeClr val="lt1"/>
                </a:solidFill>
                <a:latin typeface="Roboto"/>
                <a:ea typeface="Roboto"/>
                <a:cs typeface="Roboto"/>
                <a:sym typeface="Roboto"/>
              </a:rPr>
              <a:t>Appendix</a:t>
            </a:r>
            <a:endParaRPr sz="1100"/>
          </a:p>
        </p:txBody>
      </p:sp>
      <p:sp>
        <p:nvSpPr>
          <p:cNvPr id="151" name="Google Shape;151;p29"/>
          <p:cNvSpPr txBox="1"/>
          <p:nvPr/>
        </p:nvSpPr>
        <p:spPr>
          <a:xfrm>
            <a:off x="2966740" y="2196692"/>
            <a:ext cx="32064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1400" u="none" cap="none" strike="noStrike">
                <a:solidFill>
                  <a:schemeClr val="lt1"/>
                </a:solidFill>
                <a:latin typeface="Roboto"/>
                <a:ea typeface="Roboto"/>
                <a:cs typeface="Roboto"/>
                <a:sym typeface="Roboto"/>
              </a:rPr>
              <a:t>2 </a:t>
            </a:r>
            <a:r>
              <a:rPr b="1" lang="en">
                <a:solidFill>
                  <a:schemeClr val="lt1"/>
                </a:solidFill>
                <a:latin typeface="Roboto"/>
                <a:ea typeface="Roboto"/>
                <a:cs typeface="Roboto"/>
                <a:sym typeface="Roboto"/>
              </a:rPr>
              <a:t>Pandas and Plotly</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Dash Syntax </a:t>
            </a:r>
            <a:endParaRPr/>
          </a:p>
        </p:txBody>
      </p:sp>
      <p:sp>
        <p:nvSpPr>
          <p:cNvPr id="286" name="Google Shape;286;p47"/>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287" name="Google Shape;287;p47"/>
          <p:cNvPicPr preferRelativeResize="0"/>
          <p:nvPr/>
        </p:nvPicPr>
        <p:blipFill>
          <a:blip r:embed="rId3">
            <a:alphaModFix/>
          </a:blip>
          <a:stretch>
            <a:fillRect/>
          </a:stretch>
        </p:blipFill>
        <p:spPr>
          <a:xfrm>
            <a:off x="258463" y="1369213"/>
            <a:ext cx="3190875" cy="790575"/>
          </a:xfrm>
          <a:prstGeom prst="rect">
            <a:avLst/>
          </a:prstGeom>
          <a:noFill/>
          <a:ln>
            <a:noFill/>
          </a:ln>
        </p:spPr>
      </p:pic>
      <p:pic>
        <p:nvPicPr>
          <p:cNvPr id="288" name="Google Shape;288;p47"/>
          <p:cNvPicPr preferRelativeResize="0"/>
          <p:nvPr/>
        </p:nvPicPr>
        <p:blipFill>
          <a:blip r:embed="rId4">
            <a:alphaModFix/>
          </a:blip>
          <a:stretch>
            <a:fillRect/>
          </a:stretch>
        </p:blipFill>
        <p:spPr>
          <a:xfrm>
            <a:off x="3601738" y="1322473"/>
            <a:ext cx="5389862" cy="3150239"/>
          </a:xfrm>
          <a:prstGeom prst="rect">
            <a:avLst/>
          </a:prstGeom>
          <a:noFill/>
          <a:ln>
            <a:noFill/>
          </a:ln>
        </p:spPr>
      </p:pic>
      <p:sp>
        <p:nvSpPr>
          <p:cNvPr id="289" name="Google Shape;289;p47"/>
          <p:cNvSpPr txBox="1"/>
          <p:nvPr/>
        </p:nvSpPr>
        <p:spPr>
          <a:xfrm>
            <a:off x="321213" y="2363563"/>
            <a:ext cx="30654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pen Sans"/>
                <a:ea typeface="Open Sans"/>
                <a:cs typeface="Open Sans"/>
                <a:sym typeface="Open Sans"/>
              </a:rPr>
              <a:t>These are objects, so their attributes are declared inside the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The ID attribute is highly important as it will allow us to access our elements dynamically.  </a:t>
            </a:r>
            <a:endParaRPr sz="19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8"/>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Dash Syntax </a:t>
            </a:r>
            <a:endParaRPr/>
          </a:p>
        </p:txBody>
      </p:sp>
      <p:sp>
        <p:nvSpPr>
          <p:cNvPr id="295" name="Google Shape;295;p48"/>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296" name="Google Shape;296;p48"/>
          <p:cNvPicPr preferRelativeResize="0"/>
          <p:nvPr/>
        </p:nvPicPr>
        <p:blipFill>
          <a:blip r:embed="rId3">
            <a:alphaModFix/>
          </a:blip>
          <a:stretch>
            <a:fillRect/>
          </a:stretch>
        </p:blipFill>
        <p:spPr>
          <a:xfrm>
            <a:off x="258463" y="1369213"/>
            <a:ext cx="3190875" cy="790575"/>
          </a:xfrm>
          <a:prstGeom prst="rect">
            <a:avLst/>
          </a:prstGeom>
          <a:noFill/>
          <a:ln>
            <a:noFill/>
          </a:ln>
        </p:spPr>
      </p:pic>
      <p:pic>
        <p:nvPicPr>
          <p:cNvPr id="297" name="Google Shape;297;p48"/>
          <p:cNvPicPr preferRelativeResize="0"/>
          <p:nvPr/>
        </p:nvPicPr>
        <p:blipFill>
          <a:blip r:embed="rId4">
            <a:alphaModFix/>
          </a:blip>
          <a:stretch>
            <a:fillRect/>
          </a:stretch>
        </p:blipFill>
        <p:spPr>
          <a:xfrm>
            <a:off x="3601738" y="1322473"/>
            <a:ext cx="5389862" cy="3150239"/>
          </a:xfrm>
          <a:prstGeom prst="rect">
            <a:avLst/>
          </a:prstGeom>
          <a:noFill/>
          <a:ln>
            <a:noFill/>
          </a:ln>
        </p:spPr>
      </p:pic>
      <p:sp>
        <p:nvSpPr>
          <p:cNvPr id="298" name="Google Shape;298;p48"/>
          <p:cNvSpPr txBox="1"/>
          <p:nvPr/>
        </p:nvSpPr>
        <p:spPr>
          <a:xfrm>
            <a:off x="321200" y="2792550"/>
            <a:ext cx="30654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Open Sans"/>
                <a:ea typeface="Open Sans"/>
                <a:cs typeface="Open Sans"/>
                <a:sym typeface="Open Sans"/>
              </a:rPr>
              <a:t>Dash documentation:</a:t>
            </a:r>
            <a:endParaRPr sz="2100">
              <a:latin typeface="Open Sans"/>
              <a:ea typeface="Open Sans"/>
              <a:cs typeface="Open Sans"/>
              <a:sym typeface="Open Sans"/>
            </a:endParaRPr>
          </a:p>
          <a:p>
            <a:pPr indent="0" lvl="0" marL="0" rtl="0" algn="l">
              <a:spcBef>
                <a:spcPts val="0"/>
              </a:spcBef>
              <a:spcAft>
                <a:spcPts val="0"/>
              </a:spcAft>
              <a:buNone/>
            </a:pPr>
            <a:r>
              <a:rPr lang="en" sz="2100">
                <a:latin typeface="Open Sans"/>
                <a:ea typeface="Open Sans"/>
                <a:cs typeface="Open Sans"/>
                <a:sym typeface="Open Sans"/>
              </a:rPr>
              <a:t>https://dash.plotly.com/</a:t>
            </a:r>
            <a:endParaRPr sz="2100">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a:t>Dash Syntax</a:t>
            </a:r>
            <a:endParaRPr/>
          </a:p>
        </p:txBody>
      </p:sp>
      <p:sp>
        <p:nvSpPr>
          <p:cNvPr id="304" name="Google Shape;304;p49"/>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5" name="Google Shape;305;p49"/>
          <p:cNvSpPr txBox="1"/>
          <p:nvPr>
            <p:ph idx="1" type="body"/>
          </p:nvPr>
        </p:nvSpPr>
        <p:spPr>
          <a:xfrm>
            <a:off x="419725" y="1369225"/>
            <a:ext cx="8304600" cy="31560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For every element, we can use the “style” component, which will help us give the element a desired format. </a:t>
            </a:r>
            <a:endParaRPr/>
          </a:p>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t/>
            </a:r>
            <a:endParaRPr/>
          </a:p>
        </p:txBody>
      </p:sp>
      <p:pic>
        <p:nvPicPr>
          <p:cNvPr id="306" name="Google Shape;306;p49"/>
          <p:cNvPicPr preferRelativeResize="0"/>
          <p:nvPr/>
        </p:nvPicPr>
        <p:blipFill>
          <a:blip r:embed="rId3">
            <a:alphaModFix/>
          </a:blip>
          <a:stretch>
            <a:fillRect/>
          </a:stretch>
        </p:blipFill>
        <p:spPr>
          <a:xfrm>
            <a:off x="2995625" y="2681000"/>
            <a:ext cx="3152775" cy="419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0"/>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Header</a:t>
            </a:r>
            <a:endParaRPr/>
          </a:p>
        </p:txBody>
      </p:sp>
      <p:sp>
        <p:nvSpPr>
          <p:cNvPr id="312" name="Google Shape;312;p50"/>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3" name="Google Shape;313;p5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t/>
            </a:r>
            <a:endParaRPr/>
          </a:p>
        </p:txBody>
      </p:sp>
      <p:pic>
        <p:nvPicPr>
          <p:cNvPr id="314" name="Google Shape;314;p50"/>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1"/>
          <p:cNvSpPr txBox="1"/>
          <p:nvPr>
            <p:ph type="title"/>
          </p:nvPr>
        </p:nvSpPr>
        <p:spPr>
          <a:xfrm>
            <a:off x="628650" y="1671487"/>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Dash Callbacks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2"/>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Callbacks	</a:t>
            </a:r>
            <a:endParaRPr/>
          </a:p>
        </p:txBody>
      </p:sp>
      <p:sp>
        <p:nvSpPr>
          <p:cNvPr id="325" name="Google Shape;325;p52"/>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6" name="Google Shape;326;p5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Callbacks are a Dash property that allows us to make our web apps interactive. Through callbacks, we can use the characteristics of one or multiple elements (</a:t>
            </a:r>
            <a:r>
              <a:rPr lang="en" u="sng"/>
              <a:t>Inputs</a:t>
            </a:r>
            <a:r>
              <a:rPr lang="en"/>
              <a:t>) to modify other elements (</a:t>
            </a:r>
            <a:r>
              <a:rPr lang="en" u="sng"/>
              <a:t>Outputs</a:t>
            </a:r>
            <a:r>
              <a:rPr lang="en"/>
              <a:t>). </a:t>
            </a:r>
            <a:endParaRPr/>
          </a:p>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rPr lang="en"/>
              <a:t>This way, we can use Dash elements to select certain data from our </a:t>
            </a:r>
            <a:r>
              <a:rPr lang="en"/>
              <a:t>data frames</a:t>
            </a:r>
            <a:r>
              <a:rPr lang="en"/>
              <a:t> and filter the information being shown in our figures. </a:t>
            </a:r>
            <a:endParaRPr/>
          </a:p>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3"/>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Callbacks Syntax</a:t>
            </a:r>
            <a:endParaRPr/>
          </a:p>
        </p:txBody>
      </p:sp>
      <p:sp>
        <p:nvSpPr>
          <p:cNvPr id="332" name="Google Shape;332;p53"/>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333" name="Google Shape;333;p53"/>
          <p:cNvPicPr preferRelativeResize="0"/>
          <p:nvPr/>
        </p:nvPicPr>
        <p:blipFill>
          <a:blip r:embed="rId4">
            <a:alphaModFix/>
          </a:blip>
          <a:stretch>
            <a:fillRect/>
          </a:stretch>
        </p:blipFill>
        <p:spPr>
          <a:xfrm>
            <a:off x="152400" y="1322473"/>
            <a:ext cx="3979664" cy="3236573"/>
          </a:xfrm>
          <a:prstGeom prst="rect">
            <a:avLst/>
          </a:prstGeom>
          <a:noFill/>
          <a:ln>
            <a:noFill/>
          </a:ln>
        </p:spPr>
      </p:pic>
      <p:sp>
        <p:nvSpPr>
          <p:cNvPr id="334" name="Google Shape;334;p53"/>
          <p:cNvSpPr txBox="1"/>
          <p:nvPr/>
        </p:nvSpPr>
        <p:spPr>
          <a:xfrm>
            <a:off x="4429125" y="1337825"/>
            <a:ext cx="4403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Open Sans"/>
                <a:ea typeface="Open Sans"/>
                <a:cs typeface="Open Sans"/>
                <a:sym typeface="Open Sans"/>
              </a:rPr>
              <a:t>Callbacks are placed after the </a:t>
            </a:r>
            <a:r>
              <a:rPr lang="en" sz="2100">
                <a:latin typeface="Open Sans"/>
                <a:ea typeface="Open Sans"/>
                <a:cs typeface="Open Sans"/>
                <a:sym typeface="Open Sans"/>
              </a:rPr>
              <a:t>layout </a:t>
            </a:r>
            <a:r>
              <a:rPr lang="en" sz="2100">
                <a:latin typeface="Open Sans"/>
                <a:ea typeface="Open Sans"/>
                <a:cs typeface="Open Sans"/>
                <a:sym typeface="Open Sans"/>
              </a:rPr>
              <a:t>of our app or page using “@app.callback”. They must be followed by a function. </a:t>
            </a:r>
            <a:endParaRPr sz="2100">
              <a:latin typeface="Open Sans"/>
              <a:ea typeface="Open Sans"/>
              <a:cs typeface="Open Sans"/>
              <a:sym typeface="Open Sans"/>
            </a:endParaRPr>
          </a:p>
        </p:txBody>
      </p:sp>
      <p:sp>
        <p:nvSpPr>
          <p:cNvPr id="335" name="Google Shape;335;p53"/>
          <p:cNvSpPr txBox="1"/>
          <p:nvPr/>
        </p:nvSpPr>
        <p:spPr>
          <a:xfrm>
            <a:off x="4572000" y="3081550"/>
            <a:ext cx="44031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Open Sans"/>
                <a:ea typeface="Open Sans"/>
                <a:cs typeface="Open Sans"/>
                <a:sym typeface="Open Sans"/>
              </a:rPr>
              <a:t>Inside the callback, we must first list our Outputs, and then our Inputs. </a:t>
            </a:r>
            <a:endParaRPr sz="2100">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4"/>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Callback Syntax</a:t>
            </a:r>
            <a:endParaRPr/>
          </a:p>
        </p:txBody>
      </p:sp>
      <p:sp>
        <p:nvSpPr>
          <p:cNvPr id="341" name="Google Shape;341;p54"/>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2" name="Google Shape;342;p54"/>
          <p:cNvSpPr txBox="1"/>
          <p:nvPr>
            <p:ph idx="1" type="body"/>
          </p:nvPr>
        </p:nvSpPr>
        <p:spPr>
          <a:xfrm>
            <a:off x="3714750" y="1369225"/>
            <a:ext cx="48006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When defining an Output or Input, we must declare it in the following way:</a:t>
            </a:r>
            <a:endParaRPr/>
          </a:p>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rPr lang="en"/>
              <a:t>Input(object id, object property)</a:t>
            </a:r>
            <a:endParaRPr/>
          </a:p>
          <a:p>
            <a:pPr indent="-38100" lvl="0" marL="177800" rtl="0" algn="l">
              <a:lnSpc>
                <a:spcPct val="90000"/>
              </a:lnSpc>
              <a:spcBef>
                <a:spcPts val="0"/>
              </a:spcBef>
              <a:spcAft>
                <a:spcPts val="0"/>
              </a:spcAft>
              <a:buClr>
                <a:srgbClr val="041E42"/>
              </a:buClr>
              <a:buSzPts val="2100"/>
              <a:buNone/>
            </a:pPr>
            <a:r>
              <a:t/>
            </a:r>
            <a:endParaRPr/>
          </a:p>
          <a:p>
            <a:pPr indent="-38100" lvl="0" marL="177800" rtl="0" algn="l">
              <a:spcBef>
                <a:spcPts val="0"/>
              </a:spcBef>
              <a:spcAft>
                <a:spcPts val="0"/>
              </a:spcAft>
              <a:buClr>
                <a:srgbClr val="041E42"/>
              </a:buClr>
              <a:buSzPts val="2100"/>
              <a:buNone/>
            </a:pPr>
            <a:r>
              <a:rPr lang="en"/>
              <a:t>Output</a:t>
            </a:r>
            <a:r>
              <a:rPr lang="en"/>
              <a:t>(object id, object property)</a:t>
            </a:r>
            <a:endParaRPr/>
          </a:p>
          <a:p>
            <a:pPr indent="-38100" lvl="0" marL="177800" rtl="0" algn="l">
              <a:lnSpc>
                <a:spcPct val="90000"/>
              </a:lnSpc>
              <a:spcBef>
                <a:spcPts val="0"/>
              </a:spcBef>
              <a:spcAft>
                <a:spcPts val="0"/>
              </a:spcAft>
              <a:buClr>
                <a:srgbClr val="041E42"/>
              </a:buClr>
              <a:buSzPts val="2100"/>
              <a:buNone/>
            </a:pPr>
            <a:r>
              <a:t/>
            </a:r>
            <a:endParaRPr/>
          </a:p>
        </p:txBody>
      </p:sp>
      <p:pic>
        <p:nvPicPr>
          <p:cNvPr id="343" name="Google Shape;343;p54"/>
          <p:cNvPicPr preferRelativeResize="0"/>
          <p:nvPr/>
        </p:nvPicPr>
        <p:blipFill>
          <a:blip r:embed="rId3">
            <a:alphaModFix/>
          </a:blip>
          <a:stretch>
            <a:fillRect/>
          </a:stretch>
        </p:blipFill>
        <p:spPr>
          <a:xfrm>
            <a:off x="165400" y="2286548"/>
            <a:ext cx="3190875" cy="1428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5"/>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Callback Syntax</a:t>
            </a:r>
            <a:endParaRPr/>
          </a:p>
        </p:txBody>
      </p:sp>
      <p:sp>
        <p:nvSpPr>
          <p:cNvPr id="349" name="Google Shape;349;p55"/>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0" name="Google Shape;350;p55"/>
          <p:cNvSpPr txBox="1"/>
          <p:nvPr>
            <p:ph idx="1" type="body"/>
          </p:nvPr>
        </p:nvSpPr>
        <p:spPr>
          <a:xfrm>
            <a:off x="4429125" y="1369225"/>
            <a:ext cx="40863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Every Input inside our Callback must be a parameter inside the callback function. </a:t>
            </a:r>
            <a:endParaRPr/>
          </a:p>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rPr lang="en"/>
              <a:t>Every Output inside our Callback must be a return value that comes as a result of the callback function. </a:t>
            </a:r>
            <a:endParaRPr/>
          </a:p>
          <a:p>
            <a:pPr indent="-38100" lvl="0" marL="177800" rtl="0" algn="l">
              <a:lnSpc>
                <a:spcPct val="90000"/>
              </a:lnSpc>
              <a:spcBef>
                <a:spcPts val="0"/>
              </a:spcBef>
              <a:spcAft>
                <a:spcPts val="0"/>
              </a:spcAft>
              <a:buClr>
                <a:srgbClr val="041E42"/>
              </a:buClr>
              <a:buSzPts val="2100"/>
              <a:buNone/>
            </a:pPr>
            <a:r>
              <a:t/>
            </a:r>
            <a:endParaRPr/>
          </a:p>
        </p:txBody>
      </p:sp>
      <p:pic>
        <p:nvPicPr>
          <p:cNvPr id="351" name="Google Shape;351;p55"/>
          <p:cNvPicPr preferRelativeResize="0"/>
          <p:nvPr/>
        </p:nvPicPr>
        <p:blipFill>
          <a:blip r:embed="rId3">
            <a:alphaModFix/>
          </a:blip>
          <a:stretch>
            <a:fillRect/>
          </a:stretch>
        </p:blipFill>
        <p:spPr>
          <a:xfrm>
            <a:off x="152400" y="1322473"/>
            <a:ext cx="3979664" cy="32365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6"/>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Callbacks</a:t>
            </a:r>
            <a:endParaRPr/>
          </a:p>
        </p:txBody>
      </p:sp>
      <p:sp>
        <p:nvSpPr>
          <p:cNvPr id="357" name="Google Shape;357;p56"/>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8" name="Google Shape;358;p5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b="1" lang="en"/>
              <a:t>Important Points:</a:t>
            </a:r>
            <a:endParaRPr b="1"/>
          </a:p>
          <a:p>
            <a:pPr indent="-361950" lvl="0" marL="457200" rtl="0" algn="l">
              <a:lnSpc>
                <a:spcPct val="90000"/>
              </a:lnSpc>
              <a:spcBef>
                <a:spcPts val="0"/>
              </a:spcBef>
              <a:spcAft>
                <a:spcPts val="0"/>
              </a:spcAft>
              <a:buSzPts val="2100"/>
              <a:buChar char="•"/>
            </a:pPr>
            <a:r>
              <a:rPr lang="en"/>
              <a:t>We can define multiple callbacks within our web app or page. </a:t>
            </a:r>
            <a:endParaRPr/>
          </a:p>
          <a:p>
            <a:pPr indent="-361950" lvl="0" marL="457200" rtl="0" algn="l">
              <a:lnSpc>
                <a:spcPct val="90000"/>
              </a:lnSpc>
              <a:spcBef>
                <a:spcPts val="0"/>
              </a:spcBef>
              <a:spcAft>
                <a:spcPts val="0"/>
              </a:spcAft>
              <a:buSzPts val="2100"/>
              <a:buChar char="•"/>
            </a:pPr>
            <a:r>
              <a:rPr lang="en"/>
              <a:t>Inputs can be shared between callbacks. </a:t>
            </a:r>
            <a:endParaRPr/>
          </a:p>
          <a:p>
            <a:pPr indent="-361950" lvl="0" marL="457200" rtl="0" algn="l">
              <a:lnSpc>
                <a:spcPct val="90000"/>
              </a:lnSpc>
              <a:spcBef>
                <a:spcPts val="0"/>
              </a:spcBef>
              <a:spcAft>
                <a:spcPts val="0"/>
              </a:spcAft>
              <a:buSzPts val="2100"/>
              <a:buChar char="•"/>
            </a:pPr>
            <a:r>
              <a:rPr lang="en"/>
              <a:t>Outputs </a:t>
            </a:r>
            <a:r>
              <a:rPr lang="en" u="sng"/>
              <a:t>cannot </a:t>
            </a:r>
            <a:r>
              <a:rPr lang="en"/>
              <a:t>be shared between callbacks. </a:t>
            </a:r>
            <a:endParaRPr/>
          </a:p>
          <a:p>
            <a:pPr indent="-361950" lvl="0" marL="457200" rtl="0" algn="l">
              <a:lnSpc>
                <a:spcPct val="90000"/>
              </a:lnSpc>
              <a:spcBef>
                <a:spcPts val="0"/>
              </a:spcBef>
              <a:spcAft>
                <a:spcPts val="0"/>
              </a:spcAft>
              <a:buSzPts val="2100"/>
              <a:buChar char="•"/>
            </a:pPr>
            <a:r>
              <a:rPr lang="en"/>
              <a:t>Objects must have a unique id. </a:t>
            </a:r>
            <a:endParaRPr/>
          </a:p>
          <a:p>
            <a:pPr indent="-361950" lvl="0" marL="457200" rtl="0" algn="l">
              <a:lnSpc>
                <a:spcPct val="90000"/>
              </a:lnSpc>
              <a:spcBef>
                <a:spcPts val="0"/>
              </a:spcBef>
              <a:spcAft>
                <a:spcPts val="0"/>
              </a:spcAft>
              <a:buSzPts val="2100"/>
              <a:buChar char="•"/>
            </a:pPr>
            <a:r>
              <a:rPr lang="en"/>
              <a:t>All Inputs of our Callback will trigger the Callback, even if the other elements have not changed. </a:t>
            </a:r>
            <a:endParaRPr/>
          </a:p>
          <a:p>
            <a:pPr indent="-361950" lvl="0" marL="457200" rtl="0" algn="l">
              <a:lnSpc>
                <a:spcPct val="90000"/>
              </a:lnSpc>
              <a:spcBef>
                <a:spcPts val="0"/>
              </a:spcBef>
              <a:spcAft>
                <a:spcPts val="0"/>
              </a:spcAft>
              <a:buSzPts val="2100"/>
              <a:buChar char="•"/>
            </a:pPr>
            <a:r>
              <a:rPr lang="en"/>
              <a:t>All callbacks will be performed when our app is initially ran unless we prevent this.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0"/>
          <p:cNvSpPr txBox="1"/>
          <p:nvPr>
            <p:ph type="title"/>
          </p:nvPr>
        </p:nvSpPr>
        <p:spPr>
          <a:xfrm>
            <a:off x="628650" y="1671487"/>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Pandas Overview</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7"/>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Dropdowns</a:t>
            </a:r>
            <a:endParaRPr/>
          </a:p>
        </p:txBody>
      </p:sp>
      <p:sp>
        <p:nvSpPr>
          <p:cNvPr id="364" name="Google Shape;364;p57"/>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5" name="Google Shape;365;p57"/>
          <p:cNvSpPr txBox="1"/>
          <p:nvPr>
            <p:ph idx="1" type="body"/>
          </p:nvPr>
        </p:nvSpPr>
        <p:spPr>
          <a:xfrm>
            <a:off x="4831775" y="1369225"/>
            <a:ext cx="3683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We must indicate what the options for our dropdown will be. We can use the information from the dataframe so that it’ll be easier to later filter the information. </a:t>
            </a:r>
            <a:endParaRPr/>
          </a:p>
          <a:p>
            <a:pPr indent="-38100" lvl="0" marL="177800" rtl="0" algn="l">
              <a:lnSpc>
                <a:spcPct val="90000"/>
              </a:lnSpc>
              <a:spcBef>
                <a:spcPts val="0"/>
              </a:spcBef>
              <a:spcAft>
                <a:spcPts val="0"/>
              </a:spcAft>
              <a:buClr>
                <a:srgbClr val="041E42"/>
              </a:buClr>
              <a:buSzPts val="2100"/>
              <a:buNone/>
            </a:pPr>
            <a:r>
              <a:t/>
            </a:r>
            <a:endParaRPr/>
          </a:p>
        </p:txBody>
      </p:sp>
      <p:pic>
        <p:nvPicPr>
          <p:cNvPr id="366" name="Google Shape;366;p57"/>
          <p:cNvPicPr preferRelativeResize="0"/>
          <p:nvPr/>
        </p:nvPicPr>
        <p:blipFill>
          <a:blip r:embed="rId3">
            <a:alphaModFix/>
          </a:blip>
          <a:stretch>
            <a:fillRect/>
          </a:stretch>
        </p:blipFill>
        <p:spPr>
          <a:xfrm>
            <a:off x="304800" y="1957848"/>
            <a:ext cx="4526975" cy="96738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8"/>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a:t>Dropdowns</a:t>
            </a:r>
            <a:endParaRPr/>
          </a:p>
        </p:txBody>
      </p:sp>
      <p:sp>
        <p:nvSpPr>
          <p:cNvPr id="372" name="Google Shape;372;p58"/>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3" name="Google Shape;373;p58"/>
          <p:cNvSpPr txBox="1"/>
          <p:nvPr>
            <p:ph idx="1" type="body"/>
          </p:nvPr>
        </p:nvSpPr>
        <p:spPr>
          <a:xfrm>
            <a:off x="419725" y="1369225"/>
            <a:ext cx="60324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sz="1800"/>
              <a:t>That way, the contents of your dropdown will be the exact same as the contents of our dataframe, and once we select an option on the Dropdown we can simply filter the data. </a:t>
            </a:r>
            <a:endParaRPr sz="1800"/>
          </a:p>
          <a:p>
            <a:pPr indent="-38100" lvl="0" marL="177800" rtl="0" algn="l">
              <a:lnSpc>
                <a:spcPct val="90000"/>
              </a:lnSpc>
              <a:spcBef>
                <a:spcPts val="0"/>
              </a:spcBef>
              <a:spcAft>
                <a:spcPts val="0"/>
              </a:spcAft>
              <a:buClr>
                <a:srgbClr val="041E42"/>
              </a:buClr>
              <a:buSzPts val="2100"/>
              <a:buNone/>
            </a:pPr>
            <a:r>
              <a:t/>
            </a:r>
            <a:endParaRPr sz="1800"/>
          </a:p>
          <a:p>
            <a:pPr indent="-38100" lvl="0" marL="177800" rtl="0" algn="l">
              <a:lnSpc>
                <a:spcPct val="90000"/>
              </a:lnSpc>
              <a:spcBef>
                <a:spcPts val="0"/>
              </a:spcBef>
              <a:spcAft>
                <a:spcPts val="0"/>
              </a:spcAft>
              <a:buClr>
                <a:srgbClr val="041E42"/>
              </a:buClr>
              <a:buSzPts val="2100"/>
              <a:buNone/>
            </a:pPr>
            <a:r>
              <a:t/>
            </a:r>
            <a:endParaRPr sz="1800"/>
          </a:p>
          <a:p>
            <a:pPr indent="-38100" lvl="0" marL="177800" rtl="0" algn="l">
              <a:lnSpc>
                <a:spcPct val="90000"/>
              </a:lnSpc>
              <a:spcBef>
                <a:spcPts val="0"/>
              </a:spcBef>
              <a:spcAft>
                <a:spcPts val="0"/>
              </a:spcAft>
              <a:buClr>
                <a:srgbClr val="041E42"/>
              </a:buClr>
              <a:buSzPts val="2100"/>
              <a:buNone/>
            </a:pPr>
            <a:r>
              <a:t/>
            </a:r>
            <a:endParaRPr sz="1800"/>
          </a:p>
          <a:p>
            <a:pPr indent="-38100" lvl="0" marL="177800" rtl="0" algn="l">
              <a:spcBef>
                <a:spcPts val="0"/>
              </a:spcBef>
              <a:spcAft>
                <a:spcPts val="0"/>
              </a:spcAft>
              <a:buClr>
                <a:srgbClr val="041E42"/>
              </a:buClr>
              <a:buSzPts val="2100"/>
              <a:buNone/>
            </a:pPr>
            <a:r>
              <a:rPr lang="en" sz="1800"/>
              <a:t>We can think of this as using the Filter option in Excel. </a:t>
            </a:r>
            <a:endParaRPr sz="1800"/>
          </a:p>
          <a:p>
            <a:pPr indent="-38100" lvl="0" marL="177800" rtl="0" algn="l">
              <a:lnSpc>
                <a:spcPct val="90000"/>
              </a:lnSpc>
              <a:spcBef>
                <a:spcPts val="0"/>
              </a:spcBef>
              <a:spcAft>
                <a:spcPts val="0"/>
              </a:spcAft>
              <a:buClr>
                <a:srgbClr val="041E42"/>
              </a:buClr>
              <a:buSzPts val="2100"/>
              <a:buNone/>
            </a:pPr>
            <a:r>
              <a:t/>
            </a:r>
            <a:endParaRPr sz="1800"/>
          </a:p>
        </p:txBody>
      </p:sp>
      <p:pic>
        <p:nvPicPr>
          <p:cNvPr id="374" name="Google Shape;374;p58"/>
          <p:cNvPicPr preferRelativeResize="0"/>
          <p:nvPr/>
        </p:nvPicPr>
        <p:blipFill>
          <a:blip r:embed="rId3">
            <a:alphaModFix/>
          </a:blip>
          <a:stretch>
            <a:fillRect/>
          </a:stretch>
        </p:blipFill>
        <p:spPr>
          <a:xfrm>
            <a:off x="6538913" y="1369225"/>
            <a:ext cx="2238375" cy="2571750"/>
          </a:xfrm>
          <a:prstGeom prst="rect">
            <a:avLst/>
          </a:prstGeom>
          <a:noFill/>
          <a:ln>
            <a:noFill/>
          </a:ln>
        </p:spPr>
      </p:pic>
      <p:pic>
        <p:nvPicPr>
          <p:cNvPr id="375" name="Google Shape;375;p58"/>
          <p:cNvPicPr preferRelativeResize="0"/>
          <p:nvPr/>
        </p:nvPicPr>
        <p:blipFill>
          <a:blip r:embed="rId4">
            <a:alphaModFix/>
          </a:blip>
          <a:stretch>
            <a:fillRect/>
          </a:stretch>
        </p:blipFill>
        <p:spPr>
          <a:xfrm>
            <a:off x="267850" y="4140125"/>
            <a:ext cx="7505700" cy="190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9"/>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a:t>Documentation</a:t>
            </a:r>
            <a:endParaRPr/>
          </a:p>
        </p:txBody>
      </p:sp>
      <p:sp>
        <p:nvSpPr>
          <p:cNvPr id="381" name="Google Shape;381;p59"/>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2" name="Google Shape;382;p59"/>
          <p:cNvSpPr txBox="1"/>
          <p:nvPr>
            <p:ph idx="1" type="body"/>
          </p:nvPr>
        </p:nvSpPr>
        <p:spPr>
          <a:xfrm>
            <a:off x="419725" y="1369225"/>
            <a:ext cx="8304600" cy="31560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When in doubt, visit the documentation. </a:t>
            </a:r>
            <a:endParaRPr/>
          </a:p>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rPr lang="en" u="sng">
                <a:solidFill>
                  <a:schemeClr val="hlink"/>
                </a:solidFill>
                <a:hlinkClick r:id="rId3"/>
              </a:rPr>
              <a:t>https://dash.plotly.com/</a:t>
            </a:r>
            <a:endParaRPr/>
          </a:p>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rPr lang="en" u="sng">
                <a:solidFill>
                  <a:schemeClr val="hlink"/>
                </a:solidFill>
                <a:hlinkClick r:id="rId4"/>
              </a:rPr>
              <a:t>https://plotly.com/python/</a:t>
            </a:r>
            <a:endParaRPr/>
          </a:p>
          <a:p>
            <a:pPr indent="-38100" lvl="0" marL="177800" rtl="0" algn="l">
              <a:lnSpc>
                <a:spcPct val="90000"/>
              </a:lnSpc>
              <a:spcBef>
                <a:spcPts val="0"/>
              </a:spcBef>
              <a:spcAft>
                <a:spcPts val="0"/>
              </a:spcAft>
              <a:buClr>
                <a:srgbClr val="041E42"/>
              </a:buClr>
              <a:buSzPts val="2100"/>
              <a:buNone/>
            </a:pPr>
            <a:r>
              <a:t/>
            </a:r>
            <a:endParaRPr/>
          </a:p>
          <a:p>
            <a:pPr indent="-38100" lvl="0" marL="177800" rtl="0" algn="l">
              <a:lnSpc>
                <a:spcPct val="90000"/>
              </a:lnSpc>
              <a:spcBef>
                <a:spcPts val="0"/>
              </a:spcBef>
              <a:spcAft>
                <a:spcPts val="0"/>
              </a:spcAft>
              <a:buClr>
                <a:srgbClr val="041E42"/>
              </a:buClr>
              <a:buSzPts val="2100"/>
              <a:buNone/>
            </a:pPr>
            <a:r>
              <a:rPr lang="en" u="sng">
                <a:solidFill>
                  <a:schemeClr val="hlink"/>
                </a:solidFill>
                <a:hlinkClick r:id="rId5"/>
              </a:rPr>
              <a:t>https://pandas.pydata.org/docs/</a:t>
            </a:r>
            <a:endParaRPr/>
          </a:p>
          <a:p>
            <a:pPr indent="-38100" lvl="0" marL="177800" rtl="0" algn="l">
              <a:lnSpc>
                <a:spcPct val="90000"/>
              </a:lnSpc>
              <a:spcBef>
                <a:spcPts val="0"/>
              </a:spcBef>
              <a:spcAft>
                <a:spcPts val="0"/>
              </a:spcAft>
              <a:buClr>
                <a:srgbClr val="041E42"/>
              </a:buClr>
              <a:buSzPts val="21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0"/>
          <p:cNvSpPr txBox="1"/>
          <p:nvPr>
            <p:ph type="title"/>
          </p:nvPr>
        </p:nvSpPr>
        <p:spPr>
          <a:xfrm>
            <a:off x="3108960" y="13691"/>
            <a:ext cx="540639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41E42"/>
              </a:buClr>
              <a:buSzPts val="2300"/>
              <a:buFont typeface="Roboto Condensed"/>
              <a:buNone/>
            </a:pPr>
            <a:r>
              <a:t/>
            </a:r>
            <a:endParaRPr/>
          </a:p>
        </p:txBody>
      </p:sp>
      <p:sp>
        <p:nvSpPr>
          <p:cNvPr id="388" name="Google Shape;388;p60"/>
          <p:cNvSpPr txBox="1"/>
          <p:nvPr>
            <p:ph idx="1"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chemeClr val="dk1"/>
              </a:buClr>
              <a:buSzPts val="21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1"/>
          <p:cNvSpPr txBox="1"/>
          <p:nvPr>
            <p:ph type="title"/>
          </p:nvPr>
        </p:nvSpPr>
        <p:spPr>
          <a:xfrm>
            <a:off x="2035036" y="13691"/>
            <a:ext cx="6554857"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41E42"/>
              </a:buClr>
              <a:buSzPts val="2300"/>
              <a:buFont typeface="Roboto Condensed"/>
              <a:buNone/>
            </a:pPr>
            <a:r>
              <a:t/>
            </a:r>
            <a:endParaRPr/>
          </a:p>
        </p:txBody>
      </p:sp>
      <p:sp>
        <p:nvSpPr>
          <p:cNvPr id="394" name="Google Shape;394;p61"/>
          <p:cNvSpPr txBox="1"/>
          <p:nvPr>
            <p:ph idx="1" type="body"/>
          </p:nvPr>
        </p:nvSpPr>
        <p:spPr>
          <a:xfrm>
            <a:off x="2035036" y="1369219"/>
            <a:ext cx="6554857" cy="3263504"/>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chemeClr val="dk1"/>
              </a:buClr>
              <a:buSzPts val="2100"/>
              <a:buNone/>
            </a:pPr>
            <a:r>
              <a:t/>
            </a:r>
            <a:endParaRPr/>
          </a:p>
        </p:txBody>
      </p:sp>
      <p:grpSp>
        <p:nvGrpSpPr>
          <p:cNvPr id="395" name="Google Shape;395;p61"/>
          <p:cNvGrpSpPr/>
          <p:nvPr/>
        </p:nvGrpSpPr>
        <p:grpSpPr>
          <a:xfrm>
            <a:off x="2035036" y="1462209"/>
            <a:ext cx="163010" cy="2866249"/>
            <a:chOff x="2713381" y="1949612"/>
            <a:chExt cx="217347" cy="3821665"/>
          </a:xfrm>
        </p:grpSpPr>
        <p:cxnSp>
          <p:nvCxnSpPr>
            <p:cNvPr id="396" name="Google Shape;396;p61"/>
            <p:cNvCxnSpPr>
              <a:endCxn id="397" idx="4"/>
            </p:cNvCxnSpPr>
            <p:nvPr/>
          </p:nvCxnSpPr>
          <p:spPr>
            <a:xfrm>
              <a:off x="2822054" y="1995883"/>
              <a:ext cx="0" cy="3735300"/>
            </a:xfrm>
            <a:prstGeom prst="straightConnector1">
              <a:avLst/>
            </a:prstGeom>
            <a:noFill/>
            <a:ln cap="flat" cmpd="sng" w="25400">
              <a:solidFill>
                <a:srgbClr val="B1B3B3"/>
              </a:solidFill>
              <a:prstDash val="solid"/>
              <a:miter lim="800000"/>
              <a:headEnd len="sm" w="sm" type="none"/>
              <a:tailEnd len="sm" w="sm" type="none"/>
            </a:ln>
          </p:spPr>
        </p:cxnSp>
        <p:grpSp>
          <p:nvGrpSpPr>
            <p:cNvPr id="398" name="Google Shape;398;p61"/>
            <p:cNvGrpSpPr/>
            <p:nvPr/>
          </p:nvGrpSpPr>
          <p:grpSpPr>
            <a:xfrm>
              <a:off x="2713381" y="4172787"/>
              <a:ext cx="217347" cy="217347"/>
              <a:chOff x="2773179" y="2038673"/>
              <a:chExt cx="217347" cy="217347"/>
            </a:xfrm>
          </p:grpSpPr>
          <p:sp>
            <p:nvSpPr>
              <p:cNvPr id="399" name="Google Shape;399;p61"/>
              <p:cNvSpPr/>
              <p:nvPr/>
            </p:nvSpPr>
            <p:spPr>
              <a:xfrm>
                <a:off x="2773179" y="2038673"/>
                <a:ext cx="217347" cy="217347"/>
              </a:xfrm>
              <a:prstGeom prst="ellipse">
                <a:avLst/>
              </a:prstGeom>
              <a:solidFill>
                <a:srgbClr val="B1B3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0" name="Google Shape;400;p61"/>
              <p:cNvSpPr/>
              <p:nvPr/>
            </p:nvSpPr>
            <p:spPr>
              <a:xfrm>
                <a:off x="2813272" y="2078766"/>
                <a:ext cx="137160" cy="137160"/>
              </a:xfrm>
              <a:prstGeom prst="ellipse">
                <a:avLst/>
              </a:prstGeom>
              <a:solidFill>
                <a:srgbClr val="041E42"/>
              </a:solid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401" name="Google Shape;401;p61"/>
            <p:cNvGrpSpPr/>
            <p:nvPr/>
          </p:nvGrpSpPr>
          <p:grpSpPr>
            <a:xfrm>
              <a:off x="2713381" y="4822136"/>
              <a:ext cx="217347" cy="217347"/>
              <a:chOff x="2773179" y="2038673"/>
              <a:chExt cx="217347" cy="217347"/>
            </a:xfrm>
          </p:grpSpPr>
          <p:sp>
            <p:nvSpPr>
              <p:cNvPr id="402" name="Google Shape;402;p61"/>
              <p:cNvSpPr/>
              <p:nvPr/>
            </p:nvSpPr>
            <p:spPr>
              <a:xfrm>
                <a:off x="2773179" y="2038673"/>
                <a:ext cx="217347" cy="217347"/>
              </a:xfrm>
              <a:prstGeom prst="ellipse">
                <a:avLst/>
              </a:prstGeom>
              <a:solidFill>
                <a:srgbClr val="B1B3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3" name="Google Shape;403;p61"/>
              <p:cNvSpPr/>
              <p:nvPr/>
            </p:nvSpPr>
            <p:spPr>
              <a:xfrm>
                <a:off x="2813272" y="2078766"/>
                <a:ext cx="137160" cy="137160"/>
              </a:xfrm>
              <a:prstGeom prst="ellipse">
                <a:avLst/>
              </a:prstGeom>
              <a:solidFill>
                <a:srgbClr val="FF8200"/>
              </a:solid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404" name="Google Shape;404;p61"/>
            <p:cNvGrpSpPr/>
            <p:nvPr/>
          </p:nvGrpSpPr>
          <p:grpSpPr>
            <a:xfrm>
              <a:off x="2713381" y="5553930"/>
              <a:ext cx="217347" cy="217347"/>
              <a:chOff x="2773179" y="2038673"/>
              <a:chExt cx="217347" cy="217347"/>
            </a:xfrm>
          </p:grpSpPr>
          <p:sp>
            <p:nvSpPr>
              <p:cNvPr id="405" name="Google Shape;405;p61"/>
              <p:cNvSpPr/>
              <p:nvPr/>
            </p:nvSpPr>
            <p:spPr>
              <a:xfrm>
                <a:off x="2773179" y="2038673"/>
                <a:ext cx="217347" cy="217347"/>
              </a:xfrm>
              <a:prstGeom prst="ellipse">
                <a:avLst/>
              </a:prstGeom>
              <a:solidFill>
                <a:srgbClr val="B1B3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7" name="Google Shape;397;p61"/>
              <p:cNvSpPr/>
              <p:nvPr/>
            </p:nvSpPr>
            <p:spPr>
              <a:xfrm>
                <a:off x="2813272" y="2078766"/>
                <a:ext cx="137160" cy="137160"/>
              </a:xfrm>
              <a:prstGeom prst="ellipse">
                <a:avLst/>
              </a:prstGeom>
              <a:solidFill>
                <a:srgbClr val="041E42"/>
              </a:solid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406" name="Google Shape;406;p61"/>
            <p:cNvGrpSpPr/>
            <p:nvPr/>
          </p:nvGrpSpPr>
          <p:grpSpPr>
            <a:xfrm>
              <a:off x="2713381" y="1949612"/>
              <a:ext cx="217347" cy="217347"/>
              <a:chOff x="2773179" y="2038673"/>
              <a:chExt cx="217347" cy="217347"/>
            </a:xfrm>
          </p:grpSpPr>
          <p:sp>
            <p:nvSpPr>
              <p:cNvPr id="407" name="Google Shape;407;p61"/>
              <p:cNvSpPr/>
              <p:nvPr/>
            </p:nvSpPr>
            <p:spPr>
              <a:xfrm>
                <a:off x="2773179" y="2038673"/>
                <a:ext cx="217347" cy="217347"/>
              </a:xfrm>
              <a:prstGeom prst="ellipse">
                <a:avLst/>
              </a:prstGeom>
              <a:solidFill>
                <a:srgbClr val="B1B3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8" name="Google Shape;408;p61"/>
              <p:cNvSpPr/>
              <p:nvPr/>
            </p:nvSpPr>
            <p:spPr>
              <a:xfrm>
                <a:off x="2813272" y="2078766"/>
                <a:ext cx="137160" cy="137160"/>
              </a:xfrm>
              <a:prstGeom prst="ellipse">
                <a:avLst/>
              </a:prstGeom>
              <a:solidFill>
                <a:srgbClr val="FF8200"/>
              </a:solid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409" name="Google Shape;409;p61"/>
            <p:cNvGrpSpPr/>
            <p:nvPr/>
          </p:nvGrpSpPr>
          <p:grpSpPr>
            <a:xfrm>
              <a:off x="2713381" y="3544953"/>
              <a:ext cx="217347" cy="217347"/>
              <a:chOff x="2773179" y="2038673"/>
              <a:chExt cx="217347" cy="217347"/>
            </a:xfrm>
          </p:grpSpPr>
          <p:sp>
            <p:nvSpPr>
              <p:cNvPr id="410" name="Google Shape;410;p61"/>
              <p:cNvSpPr/>
              <p:nvPr/>
            </p:nvSpPr>
            <p:spPr>
              <a:xfrm>
                <a:off x="2773179" y="2038673"/>
                <a:ext cx="217347" cy="217347"/>
              </a:xfrm>
              <a:prstGeom prst="ellipse">
                <a:avLst/>
              </a:prstGeom>
              <a:solidFill>
                <a:srgbClr val="B1B3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1" name="Google Shape;411;p61"/>
              <p:cNvSpPr/>
              <p:nvPr/>
            </p:nvSpPr>
            <p:spPr>
              <a:xfrm>
                <a:off x="2813272" y="2078766"/>
                <a:ext cx="137160" cy="137160"/>
              </a:xfrm>
              <a:prstGeom prst="ellipse">
                <a:avLst/>
              </a:prstGeom>
              <a:solidFill>
                <a:srgbClr val="FF8200"/>
              </a:solid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412" name="Google Shape;412;p61"/>
            <p:cNvGrpSpPr/>
            <p:nvPr/>
          </p:nvGrpSpPr>
          <p:grpSpPr>
            <a:xfrm>
              <a:off x="2713381" y="2798169"/>
              <a:ext cx="217347" cy="217347"/>
              <a:chOff x="2773179" y="2038673"/>
              <a:chExt cx="217347" cy="217347"/>
            </a:xfrm>
          </p:grpSpPr>
          <p:sp>
            <p:nvSpPr>
              <p:cNvPr id="413" name="Google Shape;413;p61"/>
              <p:cNvSpPr/>
              <p:nvPr/>
            </p:nvSpPr>
            <p:spPr>
              <a:xfrm>
                <a:off x="2773179" y="2038673"/>
                <a:ext cx="217347" cy="217347"/>
              </a:xfrm>
              <a:prstGeom prst="ellipse">
                <a:avLst/>
              </a:prstGeom>
              <a:solidFill>
                <a:srgbClr val="B1B3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4" name="Google Shape;414;p61"/>
              <p:cNvSpPr/>
              <p:nvPr/>
            </p:nvSpPr>
            <p:spPr>
              <a:xfrm>
                <a:off x="2813272" y="2078766"/>
                <a:ext cx="137160" cy="137160"/>
              </a:xfrm>
              <a:prstGeom prst="ellipse">
                <a:avLst/>
              </a:prstGeom>
              <a:solidFill>
                <a:srgbClr val="041E42"/>
              </a:solid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3"/>
          <p:cNvSpPr/>
          <p:nvPr/>
        </p:nvSpPr>
        <p:spPr>
          <a:xfrm>
            <a:off x="3866935" y="3701571"/>
            <a:ext cx="1410128" cy="342900"/>
          </a:xfrm>
          <a:prstGeom prst="roundRect">
            <a:avLst>
              <a:gd fmla="val 16667" name="adj"/>
            </a:avLst>
          </a:prstGeom>
          <a:solidFill>
            <a:srgbClr val="FF8200"/>
          </a:solidFill>
          <a:ln cap="flat" cmpd="sng" w="12700">
            <a:solidFill>
              <a:srgbClr val="31538F"/>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4" name="Google Shape;424;p63"/>
          <p:cNvSpPr/>
          <p:nvPr/>
        </p:nvSpPr>
        <p:spPr>
          <a:xfrm>
            <a:off x="3667816" y="4313537"/>
            <a:ext cx="1808366" cy="342900"/>
          </a:xfrm>
          <a:prstGeom prst="roundRect">
            <a:avLst>
              <a:gd fmla="val 16667" name="adj"/>
            </a:avLst>
          </a:prstGeom>
          <a:solidFill>
            <a:srgbClr val="FF8200"/>
          </a:solidFill>
          <a:ln cap="flat" cmpd="sng" w="12700">
            <a:solidFill>
              <a:srgbClr val="31538F"/>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5" name="Google Shape;425;p63"/>
          <p:cNvSpPr txBox="1"/>
          <p:nvPr/>
        </p:nvSpPr>
        <p:spPr>
          <a:xfrm>
            <a:off x="3631800" y="3324955"/>
            <a:ext cx="1880400" cy="152349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400">
                <a:solidFill>
                  <a:srgbClr val="FF8200"/>
                </a:solidFill>
                <a:latin typeface="Open Sans"/>
                <a:ea typeface="Open Sans"/>
                <a:cs typeface="Open Sans"/>
                <a:sym typeface="Open Sans"/>
              </a:rPr>
              <a:t>Monthly Newsletter</a:t>
            </a:r>
            <a:endParaRPr sz="1100"/>
          </a:p>
          <a:p>
            <a:pPr indent="0" lvl="0" marL="0" marR="0" rtl="0" algn="ctr">
              <a:spcBef>
                <a:spcPts val="0"/>
              </a:spcBef>
              <a:spcAft>
                <a:spcPts val="0"/>
              </a:spcAft>
              <a:buNone/>
            </a:pPr>
            <a:r>
              <a:t/>
            </a:r>
            <a:endParaRPr b="1" sz="1400">
              <a:solidFill>
                <a:schemeClr val="dk1"/>
              </a:solidFill>
              <a:latin typeface="Open Sans"/>
              <a:ea typeface="Open Sans"/>
              <a:cs typeface="Open Sans"/>
              <a:sym typeface="Open Sans"/>
            </a:endParaRPr>
          </a:p>
          <a:p>
            <a:pPr indent="0" lvl="0" marL="0" marR="0" rtl="0" algn="ctr">
              <a:spcBef>
                <a:spcPts val="0"/>
              </a:spcBef>
              <a:spcAft>
                <a:spcPts val="0"/>
              </a:spcAft>
              <a:buNone/>
            </a:pPr>
            <a:r>
              <a:rPr lang="en" sz="1300" u="sng">
                <a:solidFill>
                  <a:schemeClr val="hlink"/>
                </a:solidFill>
                <a:latin typeface="Open Sans"/>
                <a:ea typeface="Open Sans"/>
                <a:cs typeface="Open Sans"/>
                <a:sym typeface="Open Sans"/>
                <a:hlinkClick r:id="rId3"/>
              </a:rPr>
              <a:t>Sign up today!</a:t>
            </a:r>
            <a:endParaRPr sz="1300">
              <a:solidFill>
                <a:schemeClr val="lt1"/>
              </a:solidFill>
              <a:latin typeface="Open Sans"/>
              <a:ea typeface="Open Sans"/>
              <a:cs typeface="Open Sans"/>
              <a:sym typeface="Open Sans"/>
            </a:endParaRPr>
          </a:p>
          <a:p>
            <a:pPr indent="0" lvl="0" marL="0" marR="0" rtl="0" algn="ctr">
              <a:spcBef>
                <a:spcPts val="0"/>
              </a:spcBef>
              <a:spcAft>
                <a:spcPts val="0"/>
              </a:spcAft>
              <a:buNone/>
            </a:pPr>
            <a:br>
              <a:rPr lang="en" sz="1400">
                <a:solidFill>
                  <a:schemeClr val="lt1"/>
                </a:solidFill>
                <a:latin typeface="Open Sans"/>
                <a:ea typeface="Open Sans"/>
                <a:cs typeface="Open Sans"/>
                <a:sym typeface="Open Sans"/>
              </a:rPr>
            </a:br>
            <a:endParaRPr sz="1400">
              <a:solidFill>
                <a:schemeClr val="lt1"/>
              </a:solidFill>
              <a:latin typeface="Open Sans"/>
              <a:ea typeface="Open Sans"/>
              <a:cs typeface="Open Sans"/>
              <a:sym typeface="Open Sans"/>
            </a:endParaRPr>
          </a:p>
          <a:p>
            <a:pPr indent="0" lvl="0" marL="0" marR="0" rtl="0" algn="ctr">
              <a:spcBef>
                <a:spcPts val="0"/>
              </a:spcBef>
              <a:spcAft>
                <a:spcPts val="0"/>
              </a:spcAft>
              <a:buNone/>
            </a:pPr>
            <a:r>
              <a:rPr lang="en" sz="1300" u="sng">
                <a:solidFill>
                  <a:schemeClr val="hlink"/>
                </a:solidFill>
                <a:latin typeface="Open Sans"/>
                <a:ea typeface="Open Sans"/>
                <a:cs typeface="Open Sans"/>
                <a:sym typeface="Open Sans"/>
                <a:hlinkClick r:id="rId4"/>
              </a:rPr>
              <a:t>View our Newsletter</a:t>
            </a:r>
            <a:endParaRPr sz="13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426" name="Google Shape;426;p63"/>
          <p:cNvSpPr txBox="1"/>
          <p:nvPr/>
        </p:nvSpPr>
        <p:spPr>
          <a:xfrm>
            <a:off x="6742738" y="3324955"/>
            <a:ext cx="1772612" cy="80791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rgbClr val="FF8200"/>
                </a:solidFill>
                <a:latin typeface="Open Sans"/>
                <a:ea typeface="Open Sans"/>
                <a:cs typeface="Open Sans"/>
                <a:sym typeface="Open Sans"/>
              </a:rPr>
              <a:t>Connect with us:</a:t>
            </a:r>
            <a:endParaRPr sz="1100"/>
          </a:p>
          <a:p>
            <a:pPr indent="0" lvl="0" marL="0" marR="0" rtl="0" algn="l">
              <a:spcBef>
                <a:spcPts val="0"/>
              </a:spcBef>
              <a:spcAft>
                <a:spcPts val="0"/>
              </a:spcAft>
              <a:buNone/>
            </a:pPr>
            <a:r>
              <a:t/>
            </a:r>
            <a:endParaRPr b="1" sz="1400">
              <a:solidFill>
                <a:srgbClr val="FF8200"/>
              </a:solidFill>
              <a:latin typeface="Open Sans"/>
              <a:ea typeface="Open Sans"/>
              <a:cs typeface="Open Sans"/>
              <a:sym typeface="Open Sans"/>
            </a:endParaRPr>
          </a:p>
          <a:p>
            <a:pPr indent="0" lvl="0" marL="0" marR="0" rtl="0" algn="l">
              <a:spcBef>
                <a:spcPts val="0"/>
              </a:spcBef>
              <a:spcAft>
                <a:spcPts val="0"/>
              </a:spcAft>
              <a:buNone/>
            </a:pPr>
            <a:r>
              <a:rPr lang="en" sz="900">
                <a:solidFill>
                  <a:schemeClr val="dk1"/>
                </a:solidFill>
                <a:latin typeface="Open Sans"/>
                <a:ea typeface="Open Sans"/>
                <a:cs typeface="Open Sans"/>
                <a:sym typeface="Open Sans"/>
              </a:rPr>
              <a:t>E: </a:t>
            </a:r>
            <a:r>
              <a:rPr lang="en" sz="900" u="sng">
                <a:solidFill>
                  <a:schemeClr val="hlink"/>
                </a:solidFill>
                <a:latin typeface="Open Sans"/>
                <a:ea typeface="Open Sans"/>
                <a:cs typeface="Open Sans"/>
                <a:sym typeface="Open Sans"/>
                <a:hlinkClick r:id="rId5"/>
              </a:rPr>
              <a:t>huntinstitute@utep.edu</a:t>
            </a:r>
            <a:br>
              <a:rPr lang="en" sz="900">
                <a:solidFill>
                  <a:schemeClr val="dk1"/>
                </a:solidFill>
                <a:latin typeface="Open Sans"/>
                <a:ea typeface="Open Sans"/>
                <a:cs typeface="Open Sans"/>
                <a:sym typeface="Open Sans"/>
              </a:rPr>
            </a:br>
            <a:r>
              <a:rPr lang="en" sz="900">
                <a:solidFill>
                  <a:schemeClr val="dk1"/>
                </a:solidFill>
                <a:latin typeface="Open Sans"/>
                <a:ea typeface="Open Sans"/>
                <a:cs typeface="Open Sans"/>
                <a:sym typeface="Open Sans"/>
              </a:rPr>
              <a:t>P: (915) 747-6727</a:t>
            </a:r>
            <a:br>
              <a:rPr lang="en" sz="900">
                <a:solidFill>
                  <a:schemeClr val="dk1"/>
                </a:solidFill>
                <a:latin typeface="Open Sans"/>
                <a:ea typeface="Open Sans"/>
                <a:cs typeface="Open Sans"/>
                <a:sym typeface="Open Sans"/>
              </a:rPr>
            </a:br>
            <a:r>
              <a:rPr lang="en" sz="900">
                <a:solidFill>
                  <a:schemeClr val="dk1"/>
                </a:solidFill>
                <a:latin typeface="Open Sans"/>
                <a:ea typeface="Open Sans"/>
                <a:cs typeface="Open Sans"/>
                <a:sym typeface="Open Sans"/>
              </a:rPr>
              <a:t>F: (915) 747-7948</a:t>
            </a:r>
            <a:endParaRPr sz="1100"/>
          </a:p>
        </p:txBody>
      </p:sp>
      <p:sp>
        <p:nvSpPr>
          <p:cNvPr id="427" name="Google Shape;427;p63"/>
          <p:cNvSpPr txBox="1"/>
          <p:nvPr/>
        </p:nvSpPr>
        <p:spPr>
          <a:xfrm>
            <a:off x="529673" y="3324955"/>
            <a:ext cx="2433245" cy="124649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400">
                <a:solidFill>
                  <a:srgbClr val="FF8200"/>
                </a:solidFill>
                <a:latin typeface="Open Sans"/>
                <a:ea typeface="Open Sans"/>
                <a:cs typeface="Open Sans"/>
                <a:sym typeface="Open Sans"/>
              </a:rPr>
              <a:t>Locate us:</a:t>
            </a:r>
            <a:endParaRPr sz="1100"/>
          </a:p>
          <a:p>
            <a:pPr indent="0" lvl="0" marL="0" marR="0" rtl="0" algn="ctr">
              <a:spcBef>
                <a:spcPts val="0"/>
              </a:spcBef>
              <a:spcAft>
                <a:spcPts val="0"/>
              </a:spcAft>
              <a:buNone/>
            </a:pPr>
            <a:r>
              <a:t/>
            </a:r>
            <a:endParaRPr b="1" sz="1400">
              <a:solidFill>
                <a:srgbClr val="FF8200"/>
              </a:solidFill>
              <a:latin typeface="Open Sans"/>
              <a:ea typeface="Open Sans"/>
              <a:cs typeface="Open Sans"/>
              <a:sym typeface="Open Sans"/>
            </a:endParaRPr>
          </a:p>
          <a:p>
            <a:pPr indent="0" lvl="0" marL="0" marR="0" rtl="0" algn="l">
              <a:spcBef>
                <a:spcPts val="0"/>
              </a:spcBef>
              <a:spcAft>
                <a:spcPts val="0"/>
              </a:spcAft>
              <a:buNone/>
            </a:pPr>
            <a:r>
              <a:rPr lang="en" sz="900">
                <a:solidFill>
                  <a:srgbClr val="031E42"/>
                </a:solidFill>
                <a:latin typeface="Open Sans"/>
                <a:ea typeface="Open Sans"/>
                <a:cs typeface="Open Sans"/>
                <a:sym typeface="Open Sans"/>
              </a:rPr>
              <a:t>The University of Texas at El Paso</a:t>
            </a:r>
            <a:br>
              <a:rPr lang="en" sz="900">
                <a:solidFill>
                  <a:srgbClr val="031E42"/>
                </a:solidFill>
                <a:latin typeface="Open Sans"/>
                <a:ea typeface="Open Sans"/>
                <a:cs typeface="Open Sans"/>
                <a:sym typeface="Open Sans"/>
              </a:rPr>
            </a:br>
            <a:r>
              <a:rPr lang="en" sz="900">
                <a:solidFill>
                  <a:srgbClr val="031E42"/>
                </a:solidFill>
                <a:latin typeface="Open Sans"/>
                <a:ea typeface="Open Sans"/>
                <a:cs typeface="Open Sans"/>
                <a:sym typeface="Open Sans"/>
              </a:rPr>
              <a:t>Hunt Institute for Global Competitiveness University of Texas at El Paso (UTEP)</a:t>
            </a:r>
            <a:br>
              <a:rPr lang="en" sz="900">
                <a:solidFill>
                  <a:srgbClr val="031E42"/>
                </a:solidFill>
                <a:latin typeface="Open Sans"/>
                <a:ea typeface="Open Sans"/>
                <a:cs typeface="Open Sans"/>
                <a:sym typeface="Open Sans"/>
              </a:rPr>
            </a:br>
            <a:r>
              <a:rPr lang="en" sz="900">
                <a:solidFill>
                  <a:srgbClr val="031E42"/>
                </a:solidFill>
                <a:latin typeface="Open Sans"/>
                <a:ea typeface="Open Sans"/>
                <a:cs typeface="Open Sans"/>
                <a:sym typeface="Open Sans"/>
              </a:rPr>
              <a:t>Kelly Hall Building, Suite 414</a:t>
            </a:r>
            <a:br>
              <a:rPr lang="en" sz="900">
                <a:solidFill>
                  <a:srgbClr val="031E42"/>
                </a:solidFill>
                <a:latin typeface="Open Sans"/>
                <a:ea typeface="Open Sans"/>
                <a:cs typeface="Open Sans"/>
                <a:sym typeface="Open Sans"/>
              </a:rPr>
            </a:br>
            <a:r>
              <a:rPr lang="en" sz="900">
                <a:solidFill>
                  <a:srgbClr val="031E42"/>
                </a:solidFill>
                <a:latin typeface="Open Sans"/>
                <a:ea typeface="Open Sans"/>
                <a:cs typeface="Open Sans"/>
                <a:sym typeface="Open Sans"/>
              </a:rPr>
              <a:t>El Paso, Texas 79968-0545</a:t>
            </a:r>
            <a:endParaRPr sz="1100"/>
          </a:p>
          <a:p>
            <a:pPr indent="0" lvl="0" marL="0" marR="0" rtl="0" algn="ctr">
              <a:spcBef>
                <a:spcPts val="0"/>
              </a:spcBef>
              <a:spcAft>
                <a:spcPts val="0"/>
              </a:spcAft>
              <a:buNone/>
            </a:pPr>
            <a:r>
              <a:t/>
            </a:r>
            <a:endParaRPr b="1" sz="1400">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1"/>
          <p:cNvSpPr txBox="1"/>
          <p:nvPr>
            <p:ph type="title"/>
          </p:nvPr>
        </p:nvSpPr>
        <p:spPr>
          <a:xfrm>
            <a:off x="628650" y="1"/>
            <a:ext cx="7886700" cy="618711"/>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Roboto Condensed"/>
              <a:buNone/>
            </a:pPr>
            <a:r>
              <a:rPr lang="en"/>
              <a:t>What is Pandas</a:t>
            </a:r>
            <a:endParaRPr/>
          </a:p>
        </p:txBody>
      </p:sp>
      <p:sp>
        <p:nvSpPr>
          <p:cNvPr id="162" name="Google Shape;162;p31"/>
          <p:cNvSpPr txBox="1"/>
          <p:nvPr>
            <p:ph idx="1" type="body"/>
          </p:nvPr>
        </p:nvSpPr>
        <p:spPr>
          <a:xfrm>
            <a:off x="628650" y="849796"/>
            <a:ext cx="7886700" cy="3749536"/>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Overall, Pandas is an open-source, easy to use data analysis and manipulation tool built on top of Python. </a:t>
            </a:r>
            <a:endParaRPr/>
          </a:p>
        </p:txBody>
      </p:sp>
      <p:pic>
        <p:nvPicPr>
          <p:cNvPr id="163" name="Google Shape;163;p31"/>
          <p:cNvPicPr preferRelativeResize="0"/>
          <p:nvPr/>
        </p:nvPicPr>
        <p:blipFill>
          <a:blip r:embed="rId3">
            <a:alphaModFix/>
          </a:blip>
          <a:stretch>
            <a:fillRect/>
          </a:stretch>
        </p:blipFill>
        <p:spPr>
          <a:xfrm>
            <a:off x="0" y="983675"/>
            <a:ext cx="9144000" cy="3695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2"/>
          <p:cNvSpPr txBox="1"/>
          <p:nvPr>
            <p:ph type="title"/>
          </p:nvPr>
        </p:nvSpPr>
        <p:spPr>
          <a:xfrm>
            <a:off x="419719" y="175873"/>
            <a:ext cx="8304563"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How does Pandas work?</a:t>
            </a:r>
            <a:endParaRPr/>
          </a:p>
        </p:txBody>
      </p:sp>
      <p:sp>
        <p:nvSpPr>
          <p:cNvPr id="169" name="Google Shape;169;p32"/>
          <p:cNvSpPr txBox="1"/>
          <p:nvPr/>
        </p:nvSpPr>
        <p:spPr>
          <a:xfrm>
            <a:off x="630936" y="4711446"/>
            <a:ext cx="5731888" cy="46166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0" name="Google Shape;170;p3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rPr lang="en"/>
              <a:t>Pandas allows us to read information through a DataFrame, which is highly similar to an Excel sheet. </a:t>
            </a:r>
            <a:endParaRPr/>
          </a:p>
          <a:p>
            <a:pPr indent="-38100" lvl="0" marL="177800" rtl="0" algn="l">
              <a:lnSpc>
                <a:spcPct val="90000"/>
              </a:lnSpc>
              <a:spcBef>
                <a:spcPts val="0"/>
              </a:spcBef>
              <a:spcAft>
                <a:spcPts val="0"/>
              </a:spcAft>
              <a:buClr>
                <a:srgbClr val="041E42"/>
              </a:buClr>
              <a:buSzPts val="2100"/>
              <a:buNone/>
            </a:pPr>
            <a:r>
              <a:t/>
            </a:r>
            <a:endParaRPr/>
          </a:p>
        </p:txBody>
      </p:sp>
      <p:pic>
        <p:nvPicPr>
          <p:cNvPr id="171" name="Google Shape;171;p32"/>
          <p:cNvPicPr preferRelativeResize="0"/>
          <p:nvPr/>
        </p:nvPicPr>
        <p:blipFill>
          <a:blip r:embed="rId3">
            <a:alphaModFix/>
          </a:blip>
          <a:stretch>
            <a:fillRect/>
          </a:stretch>
        </p:blipFill>
        <p:spPr>
          <a:xfrm>
            <a:off x="762000" y="214313"/>
            <a:ext cx="7620000" cy="4714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3"/>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Creating a Dataframe</a:t>
            </a:r>
            <a:endParaRPr/>
          </a:p>
        </p:txBody>
      </p:sp>
      <p:sp>
        <p:nvSpPr>
          <p:cNvPr id="177" name="Google Shape;177;p33"/>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8" name="Google Shape;178;p3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rgbClr val="041E42"/>
              </a:buClr>
              <a:buSzPts val="2100"/>
              <a:buNone/>
            </a:pPr>
            <a:r>
              <a:t/>
            </a:r>
            <a:endParaRPr/>
          </a:p>
        </p:txBody>
      </p:sp>
      <p:pic>
        <p:nvPicPr>
          <p:cNvPr id="179" name="Google Shape;179;p33"/>
          <p:cNvPicPr preferRelativeResize="0"/>
          <p:nvPr/>
        </p:nvPicPr>
        <p:blipFill>
          <a:blip r:embed="rId3">
            <a:alphaModFix/>
          </a:blip>
          <a:stretch>
            <a:fillRect/>
          </a:stretch>
        </p:blipFill>
        <p:spPr>
          <a:xfrm>
            <a:off x="628650" y="1369231"/>
            <a:ext cx="4552950" cy="2590800"/>
          </a:xfrm>
          <a:prstGeom prst="rect">
            <a:avLst/>
          </a:prstGeom>
          <a:noFill/>
          <a:ln>
            <a:noFill/>
          </a:ln>
        </p:spPr>
      </p:pic>
      <p:pic>
        <p:nvPicPr>
          <p:cNvPr id="180" name="Google Shape;180;p33"/>
          <p:cNvPicPr preferRelativeResize="0"/>
          <p:nvPr/>
        </p:nvPicPr>
        <p:blipFill>
          <a:blip r:embed="rId4">
            <a:alphaModFix/>
          </a:blip>
          <a:stretch>
            <a:fillRect/>
          </a:stretch>
        </p:blipFill>
        <p:spPr>
          <a:xfrm>
            <a:off x="5181588" y="1369225"/>
            <a:ext cx="2886075" cy="2590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4"/>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Creating a Dataframe</a:t>
            </a:r>
            <a:endParaRPr/>
          </a:p>
        </p:txBody>
      </p:sp>
      <p:sp>
        <p:nvSpPr>
          <p:cNvPr id="186" name="Google Shape;186;p34"/>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87" name="Google Shape;187;p34"/>
          <p:cNvPicPr preferRelativeResize="0"/>
          <p:nvPr/>
        </p:nvPicPr>
        <p:blipFill>
          <a:blip r:embed="rId3">
            <a:alphaModFix/>
          </a:blip>
          <a:stretch>
            <a:fillRect/>
          </a:stretch>
        </p:blipFill>
        <p:spPr>
          <a:xfrm>
            <a:off x="177050" y="1322473"/>
            <a:ext cx="4514850" cy="933450"/>
          </a:xfrm>
          <a:prstGeom prst="rect">
            <a:avLst/>
          </a:prstGeom>
          <a:noFill/>
          <a:ln>
            <a:noFill/>
          </a:ln>
        </p:spPr>
      </p:pic>
      <p:pic>
        <p:nvPicPr>
          <p:cNvPr id="188" name="Google Shape;188;p34"/>
          <p:cNvPicPr preferRelativeResize="0"/>
          <p:nvPr/>
        </p:nvPicPr>
        <p:blipFill>
          <a:blip r:embed="rId4">
            <a:alphaModFix/>
          </a:blip>
          <a:stretch>
            <a:fillRect/>
          </a:stretch>
        </p:blipFill>
        <p:spPr>
          <a:xfrm>
            <a:off x="5685600" y="1170076"/>
            <a:ext cx="1622200" cy="1185975"/>
          </a:xfrm>
          <a:prstGeom prst="rect">
            <a:avLst/>
          </a:prstGeom>
          <a:noFill/>
          <a:ln>
            <a:noFill/>
          </a:ln>
        </p:spPr>
      </p:pic>
      <p:pic>
        <p:nvPicPr>
          <p:cNvPr id="189" name="Google Shape;189;p34"/>
          <p:cNvPicPr preferRelativeResize="0"/>
          <p:nvPr/>
        </p:nvPicPr>
        <p:blipFill>
          <a:blip r:embed="rId5">
            <a:alphaModFix/>
          </a:blip>
          <a:stretch>
            <a:fillRect/>
          </a:stretch>
        </p:blipFill>
        <p:spPr>
          <a:xfrm>
            <a:off x="177050" y="3124626"/>
            <a:ext cx="3343275" cy="609600"/>
          </a:xfrm>
          <a:prstGeom prst="rect">
            <a:avLst/>
          </a:prstGeom>
          <a:noFill/>
          <a:ln>
            <a:noFill/>
          </a:ln>
        </p:spPr>
      </p:pic>
      <p:pic>
        <p:nvPicPr>
          <p:cNvPr id="190" name="Google Shape;190;p34"/>
          <p:cNvPicPr preferRelativeResize="0"/>
          <p:nvPr/>
        </p:nvPicPr>
        <p:blipFill>
          <a:blip r:embed="rId6">
            <a:alphaModFix/>
          </a:blip>
          <a:stretch>
            <a:fillRect/>
          </a:stretch>
        </p:blipFill>
        <p:spPr>
          <a:xfrm>
            <a:off x="4777438" y="2857926"/>
            <a:ext cx="3438525" cy="1143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Filtering a Dataframe</a:t>
            </a:r>
            <a:endParaRPr/>
          </a:p>
        </p:txBody>
      </p:sp>
      <p:sp>
        <p:nvSpPr>
          <p:cNvPr id="196" name="Google Shape;196;p35"/>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97" name="Google Shape;197;p35"/>
          <p:cNvPicPr preferRelativeResize="0"/>
          <p:nvPr/>
        </p:nvPicPr>
        <p:blipFill>
          <a:blip r:embed="rId3">
            <a:alphaModFix/>
          </a:blip>
          <a:stretch>
            <a:fillRect/>
          </a:stretch>
        </p:blipFill>
        <p:spPr>
          <a:xfrm>
            <a:off x="235013" y="1469225"/>
            <a:ext cx="4410075" cy="1219200"/>
          </a:xfrm>
          <a:prstGeom prst="rect">
            <a:avLst/>
          </a:prstGeom>
          <a:noFill/>
          <a:ln>
            <a:noFill/>
          </a:ln>
        </p:spPr>
      </p:pic>
      <p:pic>
        <p:nvPicPr>
          <p:cNvPr id="198" name="Google Shape;198;p35"/>
          <p:cNvPicPr preferRelativeResize="0"/>
          <p:nvPr/>
        </p:nvPicPr>
        <p:blipFill>
          <a:blip r:embed="rId4">
            <a:alphaModFix/>
          </a:blip>
          <a:stretch>
            <a:fillRect/>
          </a:stretch>
        </p:blipFill>
        <p:spPr>
          <a:xfrm>
            <a:off x="7247050" y="1501888"/>
            <a:ext cx="1783261" cy="1153875"/>
          </a:xfrm>
          <a:prstGeom prst="rect">
            <a:avLst/>
          </a:prstGeom>
          <a:noFill/>
          <a:ln>
            <a:noFill/>
          </a:ln>
        </p:spPr>
      </p:pic>
      <p:pic>
        <p:nvPicPr>
          <p:cNvPr id="199" name="Google Shape;199;p35"/>
          <p:cNvPicPr preferRelativeResize="0"/>
          <p:nvPr/>
        </p:nvPicPr>
        <p:blipFill>
          <a:blip r:embed="rId5">
            <a:alphaModFix/>
          </a:blip>
          <a:stretch>
            <a:fillRect/>
          </a:stretch>
        </p:blipFill>
        <p:spPr>
          <a:xfrm>
            <a:off x="152400" y="2840825"/>
            <a:ext cx="6924675" cy="1276350"/>
          </a:xfrm>
          <a:prstGeom prst="rect">
            <a:avLst/>
          </a:prstGeom>
          <a:noFill/>
          <a:ln>
            <a:noFill/>
          </a:ln>
        </p:spPr>
      </p:pic>
      <p:pic>
        <p:nvPicPr>
          <p:cNvPr id="200" name="Google Shape;200;p35"/>
          <p:cNvPicPr preferRelativeResize="0"/>
          <p:nvPr/>
        </p:nvPicPr>
        <p:blipFill>
          <a:blip r:embed="rId6">
            <a:alphaModFix/>
          </a:blip>
          <a:stretch>
            <a:fillRect/>
          </a:stretch>
        </p:blipFill>
        <p:spPr>
          <a:xfrm>
            <a:off x="7247050" y="2840825"/>
            <a:ext cx="1783250" cy="1219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6"/>
          <p:cNvSpPr txBox="1"/>
          <p:nvPr>
            <p:ph type="title"/>
          </p:nvPr>
        </p:nvSpPr>
        <p:spPr>
          <a:xfrm>
            <a:off x="419719" y="175873"/>
            <a:ext cx="83046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300"/>
              <a:buFont typeface="Roboto Condensed"/>
              <a:buNone/>
            </a:pPr>
            <a:r>
              <a:rPr lang="en" sz="2300"/>
              <a:t>Filtering a Dataframe</a:t>
            </a:r>
            <a:endParaRPr/>
          </a:p>
        </p:txBody>
      </p:sp>
      <p:sp>
        <p:nvSpPr>
          <p:cNvPr id="206" name="Google Shape;206;p36"/>
          <p:cNvSpPr txBox="1"/>
          <p:nvPr/>
        </p:nvSpPr>
        <p:spPr>
          <a:xfrm>
            <a:off x="630936" y="4711446"/>
            <a:ext cx="5731800" cy="469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en" sz="600" u="none" cap="none" strike="noStrike">
                <a:solidFill>
                  <a:schemeClr val="dk1"/>
                </a:solidFill>
                <a:latin typeface="Open Sans"/>
                <a:ea typeface="Open Sans"/>
                <a:cs typeface="Open Sans"/>
                <a:sym typeface="Open Sans"/>
              </a:rPr>
              <a:t>Note: </a:t>
            </a:r>
            <a:endParaRPr sz="1100"/>
          </a:p>
          <a:p>
            <a:pPr indent="0" lvl="0" marL="0" marR="0" rtl="0" algn="l">
              <a:spcBef>
                <a:spcPts val="0"/>
              </a:spcBef>
              <a:spcAft>
                <a:spcPts val="0"/>
              </a:spcAft>
              <a:buNone/>
            </a:pPr>
            <a:r>
              <a:rPr b="1" lang="en" sz="600">
                <a:solidFill>
                  <a:schemeClr val="dk1"/>
                </a:solidFill>
                <a:latin typeface="Open Sans"/>
                <a:ea typeface="Open Sans"/>
                <a:cs typeface="Open Sans"/>
                <a:sym typeface="Open Sans"/>
              </a:rPr>
              <a:t>Source:</a:t>
            </a:r>
            <a:endParaRPr sz="6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207" name="Google Shape;207;p36"/>
          <p:cNvPicPr preferRelativeResize="0"/>
          <p:nvPr/>
        </p:nvPicPr>
        <p:blipFill>
          <a:blip r:embed="rId3">
            <a:alphaModFix/>
          </a:blip>
          <a:stretch>
            <a:fillRect/>
          </a:stretch>
        </p:blipFill>
        <p:spPr>
          <a:xfrm>
            <a:off x="238675" y="1334798"/>
            <a:ext cx="3924300" cy="1304925"/>
          </a:xfrm>
          <a:prstGeom prst="rect">
            <a:avLst/>
          </a:prstGeom>
          <a:noFill/>
          <a:ln>
            <a:noFill/>
          </a:ln>
        </p:spPr>
      </p:pic>
      <p:pic>
        <p:nvPicPr>
          <p:cNvPr id="208" name="Google Shape;208;p36"/>
          <p:cNvPicPr preferRelativeResize="0"/>
          <p:nvPr/>
        </p:nvPicPr>
        <p:blipFill>
          <a:blip r:embed="rId4">
            <a:alphaModFix/>
          </a:blip>
          <a:stretch>
            <a:fillRect/>
          </a:stretch>
        </p:blipFill>
        <p:spPr>
          <a:xfrm>
            <a:off x="4572000" y="3001626"/>
            <a:ext cx="2697075" cy="1139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